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5" r:id="rId3"/>
    <p:sldId id="308" r:id="rId4"/>
    <p:sldId id="303" r:id="rId5"/>
    <p:sldId id="309" r:id="rId6"/>
    <p:sldId id="310" r:id="rId7"/>
    <p:sldId id="311" r:id="rId8"/>
    <p:sldId id="312" r:id="rId9"/>
    <p:sldId id="313" r:id="rId10"/>
    <p:sldId id="259" r:id="rId11"/>
    <p:sldId id="288" r:id="rId12"/>
    <p:sldId id="305" r:id="rId13"/>
    <p:sldId id="289" r:id="rId14"/>
    <p:sldId id="286" r:id="rId15"/>
    <p:sldId id="306" r:id="rId16"/>
    <p:sldId id="269" r:id="rId17"/>
    <p:sldId id="291" r:id="rId18"/>
    <p:sldId id="290" r:id="rId19"/>
    <p:sldId id="301" r:id="rId20"/>
    <p:sldId id="307" r:id="rId21"/>
    <p:sldId id="292" r:id="rId22"/>
    <p:sldId id="302" r:id="rId23"/>
    <p:sldId id="294" r:id="rId24"/>
    <p:sldId id="293" r:id="rId25"/>
    <p:sldId id="297" r:id="rId26"/>
    <p:sldId id="300" r:id="rId27"/>
    <p:sldId id="314" r:id="rId28"/>
    <p:sldId id="296" r:id="rId29"/>
    <p:sldId id="295" r:id="rId30"/>
    <p:sldId id="298"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8" autoAdjust="0"/>
    <p:restoredTop sz="94660"/>
  </p:normalViewPr>
  <p:slideViewPr>
    <p:cSldViewPr snapToGrid="0">
      <p:cViewPr varScale="1">
        <p:scale>
          <a:sx n="113" d="100"/>
          <a:sy n="113" d="100"/>
        </p:scale>
        <p:origin x="19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95287" y="3140792"/>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s-ES" smtClean="0"/>
              <a:t>Haga clic para modificar el estilo de subtítulo del patrón</a:t>
            </a:r>
            <a:endParaRPr lang="es-ES"/>
          </a:p>
        </p:txBody>
      </p:sp>
      <p:sp>
        <p:nvSpPr>
          <p:cNvPr id="4" name="Título 3"/>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777005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039653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224492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3755" y="795895"/>
            <a:ext cx="8330461" cy="4828070"/>
          </a:xfrm>
        </p:spPr>
        <p:txBody>
          <a:bodyPr/>
          <a:lstStyle>
            <a:lvl1pPr>
              <a:defRPr sz="2215" b="1">
                <a:solidFill>
                  <a:srgbClr val="0070C0"/>
                </a:solidFill>
              </a:defRPr>
            </a:lvl1pPr>
            <a:lvl2pPr>
              <a:defRPr sz="1846" b="1"/>
            </a:lvl2pPr>
            <a:lvl3pPr>
              <a:defRPr sz="1662"/>
            </a:lvl3pPr>
            <a:lvl4pPr>
              <a:defRPr sz="1477"/>
            </a:lvl4pPr>
            <a:lvl5pPr>
              <a:defRPr sz="1477"/>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8" name="Imagen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836" y="5787725"/>
            <a:ext cx="764308"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título 1"/>
          <p:cNvSpPr>
            <a:spLocks noGrp="1"/>
          </p:cNvSpPr>
          <p:nvPr>
            <p:ph type="title"/>
          </p:nvPr>
        </p:nvSpPr>
        <p:spPr bwMode="auto">
          <a:xfrm>
            <a:off x="0" y="0"/>
            <a:ext cx="9144000" cy="54000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txBody>
          <a:bodyPr vert="horz" wrap="square" lIns="91440" tIns="45720" rIns="91440" bIns="45720" numCol="1" anchor="ctr" anchorCtr="0" compatLnSpc="1">
            <a:prstTxWarp prst="textNoShape">
              <a:avLst/>
            </a:prstTxWarp>
          </a:bodyPr>
          <a:lstStyle>
            <a:lvl1pPr>
              <a:defRPr b="1"/>
            </a:lvl1pPr>
          </a:lstStyle>
          <a:p>
            <a:pPr lvl="0"/>
            <a:r>
              <a:rPr lang="es-ES" smtClean="0"/>
              <a:t>Haga clic para modificar el estilo de título del patrón</a:t>
            </a:r>
          </a:p>
        </p:txBody>
      </p:sp>
    </p:spTree>
    <p:extLst>
      <p:ext uri="{BB962C8B-B14F-4D97-AF65-F5344CB8AC3E}">
        <p14:creationId xmlns:p14="http://schemas.microsoft.com/office/powerpoint/2010/main" val="14552387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0"/>
            <a:ext cx="7886700" cy="2852737"/>
          </a:xfrm>
        </p:spPr>
        <p:txBody>
          <a:bodyPr anchor="b"/>
          <a:lstStyle>
            <a:lvl1pPr>
              <a:defRPr sz="5539"/>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5"/>
            <a:ext cx="7886700" cy="1500187"/>
          </a:xfr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33028265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1"/>
            </a:lvl1pPr>
          </a:lstStyle>
          <a:p>
            <a:r>
              <a:rPr lang="es-ES" smtClean="0"/>
              <a:t>Haga clic para modificar el estilo de título del patrón</a:t>
            </a:r>
            <a:endParaRPr lang="es-ES"/>
          </a:p>
        </p:txBody>
      </p:sp>
      <p:sp>
        <p:nvSpPr>
          <p:cNvPr id="8" name="Marcador de contenido 3"/>
          <p:cNvSpPr>
            <a:spLocks noGrp="1"/>
          </p:cNvSpPr>
          <p:nvPr>
            <p:ph sz="half" idx="10"/>
          </p:nvPr>
        </p:nvSpPr>
        <p:spPr>
          <a:xfrm>
            <a:off x="492991" y="906308"/>
            <a:ext cx="4020923" cy="4853692"/>
          </a:xfrm>
        </p:spPr>
        <p:txBody>
          <a:bodyPr/>
          <a:lstStyle>
            <a:lvl1pPr>
              <a:defRPr sz="1846" b="1">
                <a:solidFill>
                  <a:srgbClr val="0070C0"/>
                </a:solidFill>
              </a:defRPr>
            </a:lvl1pPr>
            <a:lvl2pPr>
              <a:defRPr sz="1662" b="1"/>
            </a:lvl2pPr>
            <a:lvl3pPr>
              <a:defRPr sz="1477"/>
            </a:lvl3pPr>
            <a:lvl4pPr>
              <a:defRPr sz="1292"/>
            </a:lvl4pPr>
            <a:lvl5pPr>
              <a:defRPr sz="1292"/>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9" name="Marcador de contenido 5"/>
          <p:cNvSpPr>
            <a:spLocks noGrp="1"/>
          </p:cNvSpPr>
          <p:nvPr>
            <p:ph sz="quarter" idx="4"/>
          </p:nvPr>
        </p:nvSpPr>
        <p:spPr>
          <a:xfrm>
            <a:off x="4802935" y="930584"/>
            <a:ext cx="4020923" cy="4829416"/>
          </a:xfrm>
        </p:spPr>
        <p:txBody>
          <a:bodyPr/>
          <a:lstStyle>
            <a:lvl1pPr>
              <a:defRPr sz="1846" b="1">
                <a:solidFill>
                  <a:srgbClr val="0070C0"/>
                </a:solidFill>
              </a:defRPr>
            </a:lvl1pPr>
            <a:lvl2pPr>
              <a:defRPr sz="1662" b="1"/>
            </a:lvl2pPr>
            <a:lvl3pPr>
              <a:defRPr sz="1477"/>
            </a:lvl3pPr>
            <a:lvl4pPr>
              <a:defRPr sz="1292"/>
            </a:lvl4pPr>
            <a:lvl5pPr>
              <a:defRPr sz="1292"/>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3909798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51070" y="936000"/>
            <a:ext cx="4147111" cy="436970"/>
          </a:xfrm>
        </p:spPr>
        <p:txBody>
          <a:bodyPr anchor="b"/>
          <a:lstStyle>
            <a:lvl1pPr marL="0" indent="0">
              <a:buNone/>
              <a:defRPr sz="2031" b="1">
                <a:solidFill>
                  <a:srgbClr val="0070C0"/>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92991" y="1512000"/>
            <a:ext cx="4020923" cy="4248000"/>
          </a:xfrm>
        </p:spPr>
        <p:txBody>
          <a:bodyPr/>
          <a:lstStyle>
            <a:lvl1pPr>
              <a:defRPr sz="1846" b="1"/>
            </a:lvl1pPr>
            <a:lvl2pPr>
              <a:defRPr sz="1662"/>
            </a:lvl2pPr>
            <a:lvl3pPr>
              <a:defRPr sz="1477"/>
            </a:lvl3pPr>
            <a:lvl4pPr>
              <a:defRPr sz="1292"/>
            </a:lvl4pPr>
            <a:lvl5pPr>
              <a:defRPr sz="1292"/>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Marcador de texto 4"/>
          <p:cNvSpPr>
            <a:spLocks noGrp="1"/>
          </p:cNvSpPr>
          <p:nvPr>
            <p:ph type="body" sz="quarter" idx="3"/>
          </p:nvPr>
        </p:nvSpPr>
        <p:spPr>
          <a:xfrm>
            <a:off x="4629150" y="936000"/>
            <a:ext cx="4177474" cy="420786"/>
          </a:xfrm>
        </p:spPr>
        <p:txBody>
          <a:bodyPr anchor="b"/>
          <a:lstStyle>
            <a:lvl1pPr marL="0" indent="0">
              <a:buNone/>
              <a:defRPr sz="2215" b="1">
                <a:solidFill>
                  <a:srgbClr val="0070C0"/>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802935" y="1512000"/>
            <a:ext cx="4020923" cy="4248000"/>
          </a:xfrm>
        </p:spPr>
        <p:txBody>
          <a:bodyPr/>
          <a:lstStyle>
            <a:lvl1pPr>
              <a:defRPr sz="1846" b="1"/>
            </a:lvl1pPr>
            <a:lvl2pPr>
              <a:defRPr sz="1662"/>
            </a:lvl2pPr>
            <a:lvl3pPr>
              <a:defRPr sz="1477"/>
            </a:lvl3pPr>
            <a:lvl4pPr>
              <a:defRPr sz="1292"/>
            </a:lvl4pPr>
            <a:lvl5pPr>
              <a:defRPr sz="1292"/>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0" name="Marcador de título 1"/>
          <p:cNvSpPr>
            <a:spLocks noGrp="1"/>
          </p:cNvSpPr>
          <p:nvPr>
            <p:ph type="title"/>
          </p:nvPr>
        </p:nvSpPr>
        <p:spPr bwMode="auto">
          <a:xfrm>
            <a:off x="0" y="0"/>
            <a:ext cx="9144000" cy="54000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txBody>
          <a:bodyPr vert="horz" wrap="square" lIns="91440" tIns="45720" rIns="91440" bIns="45720" numCol="1" anchor="ctr" anchorCtr="0" compatLnSpc="1">
            <a:prstTxWarp prst="textNoShape">
              <a:avLst/>
            </a:prstTxWarp>
          </a:bodyPr>
          <a:lstStyle>
            <a:lvl1pPr>
              <a:defRPr b="1"/>
            </a:lvl1pPr>
          </a:lstStyle>
          <a:p>
            <a:pPr lvl="0"/>
            <a:r>
              <a:rPr lang="es-ES" smtClean="0"/>
              <a:t>Haga clic para modificar el estilo de título del patrón</a:t>
            </a:r>
          </a:p>
        </p:txBody>
      </p:sp>
    </p:spTree>
    <p:extLst>
      <p:ext uri="{BB962C8B-B14F-4D97-AF65-F5344CB8AC3E}">
        <p14:creationId xmlns:p14="http://schemas.microsoft.com/office/powerpoint/2010/main" val="19614534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pic>
        <p:nvPicPr>
          <p:cNvPr id="6" name="Imagen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836" y="5787725"/>
            <a:ext cx="764308"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título 1"/>
          <p:cNvSpPr>
            <a:spLocks noGrp="1"/>
          </p:cNvSpPr>
          <p:nvPr>
            <p:ph type="title"/>
          </p:nvPr>
        </p:nvSpPr>
        <p:spPr bwMode="auto">
          <a:xfrm>
            <a:off x="0" y="0"/>
            <a:ext cx="9144000" cy="54000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txBody>
          <a:bodyPr vert="horz" wrap="square" lIns="91440" tIns="45720" rIns="91440" bIns="45720" numCol="1" anchor="ctr" anchorCtr="0" compatLnSpc="1">
            <a:prstTxWarp prst="textNoShape">
              <a:avLst/>
            </a:prstTxWarp>
          </a:bodyPr>
          <a:lstStyle>
            <a:lvl1pPr>
              <a:defRPr b="1"/>
            </a:lvl1pPr>
          </a:lstStyle>
          <a:p>
            <a:pPr lvl="0"/>
            <a:r>
              <a:rPr lang="es-ES" smtClean="0"/>
              <a:t>Haga clic para modificar el estilo de título del patrón</a:t>
            </a:r>
          </a:p>
        </p:txBody>
      </p:sp>
    </p:spTree>
    <p:extLst>
      <p:ext uri="{BB962C8B-B14F-4D97-AF65-F5344CB8AC3E}">
        <p14:creationId xmlns:p14="http://schemas.microsoft.com/office/powerpoint/2010/main" val="14213247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4526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2" y="457200"/>
            <a:ext cx="2949178" cy="1600200"/>
          </a:xfrm>
        </p:spPr>
        <p:txBody>
          <a:bodyPr anchor="b"/>
          <a:lstStyle>
            <a:lvl1pPr>
              <a:defRPr sz="2954"/>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27"/>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s-ES" smtClean="0"/>
              <a:t>Haga clic para modificar el estilo de texto del patrón</a:t>
            </a:r>
          </a:p>
        </p:txBody>
      </p:sp>
    </p:spTree>
    <p:extLst>
      <p:ext uri="{BB962C8B-B14F-4D97-AF65-F5344CB8AC3E}">
        <p14:creationId xmlns:p14="http://schemas.microsoft.com/office/powerpoint/2010/main" val="31451287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2" y="457200"/>
            <a:ext cx="2949178" cy="1600200"/>
          </a:xfrm>
        </p:spPr>
        <p:txBody>
          <a:bodyPr anchor="b"/>
          <a:lstStyle>
            <a:lvl1pPr>
              <a:defRPr sz="2954"/>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1" y="987427"/>
            <a:ext cx="4629150" cy="4873625"/>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es-ES" noProof="0" smtClean="0"/>
              <a:t>Haga clic en el icono para agregar una imagen</a:t>
            </a:r>
          </a:p>
        </p:txBody>
      </p:sp>
      <p:sp>
        <p:nvSpPr>
          <p:cNvPr id="4" name="Marcador de texto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s-ES" smtClean="0"/>
              <a:t>Haga clic para modificar el estilo de texto del patrón</a:t>
            </a:r>
          </a:p>
        </p:txBody>
      </p:sp>
    </p:spTree>
    <p:extLst>
      <p:ext uri="{BB962C8B-B14F-4D97-AF65-F5344CB8AC3E}">
        <p14:creationId xmlns:p14="http://schemas.microsoft.com/office/powerpoint/2010/main" val="33016206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0" y="0"/>
            <a:ext cx="9144000" cy="54000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Marcador de texto 2"/>
          <p:cNvSpPr>
            <a:spLocks noGrp="1"/>
          </p:cNvSpPr>
          <p:nvPr>
            <p:ph type="body" idx="1"/>
          </p:nvPr>
        </p:nvSpPr>
        <p:spPr bwMode="auto">
          <a:xfrm>
            <a:off x="332185" y="830305"/>
            <a:ext cx="8399743" cy="472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7" name="Imagen 7"/>
          <p:cNvPicPr>
            <a:picLocks/>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57169" y="5970635"/>
            <a:ext cx="764308"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6521128" y="6384250"/>
            <a:ext cx="1736041" cy="390620"/>
          </a:xfrm>
          <a:prstGeom prst="rect">
            <a:avLst/>
          </a:prstGeom>
          <a:noFill/>
        </p:spPr>
        <p:txBody>
          <a:bodyPr wrap="square" rtlCol="0">
            <a:spAutoFit/>
          </a:bodyPr>
          <a:lstStyle/>
          <a:p>
            <a:pPr algn="r"/>
            <a:fld id="{C1FFC58B-2EDF-4FAD-ACF6-12140B7BB1DE}" type="slidenum">
              <a:rPr lang="es-ES" sz="969" smtClean="0"/>
              <a:pPr algn="r"/>
              <a:t>‹Nº›</a:t>
            </a:fld>
            <a:r>
              <a:rPr lang="es-ES" sz="969" dirty="0" smtClean="0"/>
              <a:t> </a:t>
            </a:r>
          </a:p>
          <a:p>
            <a:pPr algn="r"/>
            <a:fld id="{BC8237A7-6518-4EE7-81E7-7DC1A94E8031}" type="datetime1">
              <a:rPr lang="es-ES" sz="969" smtClean="0"/>
              <a:t>18/12/2017</a:t>
            </a:fld>
            <a:endParaRPr lang="es-ES" sz="969" dirty="0"/>
          </a:p>
        </p:txBody>
      </p:sp>
      <p:pic>
        <p:nvPicPr>
          <p:cNvPr id="2" name="Imagen 1"/>
          <p:cNvPicPr>
            <a:picLocks noChangeAspect="1"/>
          </p:cNvPicPr>
          <p:nvPr userDrawn="1"/>
        </p:nvPicPr>
        <p:blipFill>
          <a:blip r:embed="rId14"/>
          <a:stretch>
            <a:fillRect/>
          </a:stretch>
        </p:blipFill>
        <p:spPr>
          <a:xfrm>
            <a:off x="70908" y="5787725"/>
            <a:ext cx="2838450" cy="923925"/>
          </a:xfrm>
          <a:prstGeom prst="rect">
            <a:avLst/>
          </a:prstGeom>
        </p:spPr>
      </p:pic>
    </p:spTree>
    <p:extLst>
      <p:ext uri="{BB962C8B-B14F-4D97-AF65-F5344CB8AC3E}">
        <p14:creationId xmlns:p14="http://schemas.microsoft.com/office/powerpoint/2010/main" val="1314505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215" kern="1200">
          <a:solidFill>
            <a:schemeClr val="bg1"/>
          </a:solidFill>
          <a:latin typeface="+mj-lt"/>
          <a:ea typeface="+mj-ea"/>
          <a:cs typeface="+mj-cs"/>
        </a:defRPr>
      </a:lvl1pPr>
      <a:lvl2pPr algn="l" rtl="0" eaLnBrk="1" fontAlgn="base" hangingPunct="1">
        <a:lnSpc>
          <a:spcPct val="90000"/>
        </a:lnSpc>
        <a:spcBef>
          <a:spcPct val="0"/>
        </a:spcBef>
        <a:spcAft>
          <a:spcPct val="0"/>
        </a:spcAft>
        <a:defRPr sz="4062">
          <a:solidFill>
            <a:schemeClr val="tx1"/>
          </a:solidFill>
          <a:latin typeface="Calibri Light" pitchFamily="34" charset="0"/>
        </a:defRPr>
      </a:lvl2pPr>
      <a:lvl3pPr algn="l" rtl="0" eaLnBrk="1" fontAlgn="base" hangingPunct="1">
        <a:lnSpc>
          <a:spcPct val="90000"/>
        </a:lnSpc>
        <a:spcBef>
          <a:spcPct val="0"/>
        </a:spcBef>
        <a:spcAft>
          <a:spcPct val="0"/>
        </a:spcAft>
        <a:defRPr sz="4062">
          <a:solidFill>
            <a:schemeClr val="tx1"/>
          </a:solidFill>
          <a:latin typeface="Calibri Light" pitchFamily="34" charset="0"/>
        </a:defRPr>
      </a:lvl3pPr>
      <a:lvl4pPr algn="l" rtl="0" eaLnBrk="1" fontAlgn="base" hangingPunct="1">
        <a:lnSpc>
          <a:spcPct val="90000"/>
        </a:lnSpc>
        <a:spcBef>
          <a:spcPct val="0"/>
        </a:spcBef>
        <a:spcAft>
          <a:spcPct val="0"/>
        </a:spcAft>
        <a:defRPr sz="4062">
          <a:solidFill>
            <a:schemeClr val="tx1"/>
          </a:solidFill>
          <a:latin typeface="Calibri Light" pitchFamily="34" charset="0"/>
        </a:defRPr>
      </a:lvl4pPr>
      <a:lvl5pPr algn="l" rtl="0" eaLnBrk="1" fontAlgn="base" hangingPunct="1">
        <a:lnSpc>
          <a:spcPct val="90000"/>
        </a:lnSpc>
        <a:spcBef>
          <a:spcPct val="0"/>
        </a:spcBef>
        <a:spcAft>
          <a:spcPct val="0"/>
        </a:spcAft>
        <a:defRPr sz="4062">
          <a:solidFill>
            <a:schemeClr val="tx1"/>
          </a:solidFill>
          <a:latin typeface="Calibri Light" pitchFamily="34" charset="0"/>
        </a:defRPr>
      </a:lvl5pPr>
      <a:lvl6pPr marL="422041" algn="l" rtl="0" eaLnBrk="1" fontAlgn="base" hangingPunct="1">
        <a:lnSpc>
          <a:spcPct val="90000"/>
        </a:lnSpc>
        <a:spcBef>
          <a:spcPct val="0"/>
        </a:spcBef>
        <a:spcAft>
          <a:spcPct val="0"/>
        </a:spcAft>
        <a:defRPr sz="4062">
          <a:solidFill>
            <a:schemeClr val="tx1"/>
          </a:solidFill>
          <a:latin typeface="Calibri Light" pitchFamily="34" charset="0"/>
        </a:defRPr>
      </a:lvl6pPr>
      <a:lvl7pPr marL="844083" algn="l" rtl="0" eaLnBrk="1" fontAlgn="base" hangingPunct="1">
        <a:lnSpc>
          <a:spcPct val="90000"/>
        </a:lnSpc>
        <a:spcBef>
          <a:spcPct val="0"/>
        </a:spcBef>
        <a:spcAft>
          <a:spcPct val="0"/>
        </a:spcAft>
        <a:defRPr sz="4062">
          <a:solidFill>
            <a:schemeClr val="tx1"/>
          </a:solidFill>
          <a:latin typeface="Calibri Light" pitchFamily="34" charset="0"/>
        </a:defRPr>
      </a:lvl7pPr>
      <a:lvl8pPr marL="1266124" algn="l" rtl="0" eaLnBrk="1" fontAlgn="base" hangingPunct="1">
        <a:lnSpc>
          <a:spcPct val="90000"/>
        </a:lnSpc>
        <a:spcBef>
          <a:spcPct val="0"/>
        </a:spcBef>
        <a:spcAft>
          <a:spcPct val="0"/>
        </a:spcAft>
        <a:defRPr sz="4062">
          <a:solidFill>
            <a:schemeClr val="tx1"/>
          </a:solidFill>
          <a:latin typeface="Calibri Light" pitchFamily="34" charset="0"/>
        </a:defRPr>
      </a:lvl8pPr>
      <a:lvl9pPr marL="1688165" algn="l" rtl="0" eaLnBrk="1" fontAlgn="base" hangingPunct="1">
        <a:lnSpc>
          <a:spcPct val="90000"/>
        </a:lnSpc>
        <a:spcBef>
          <a:spcPct val="0"/>
        </a:spcBef>
        <a:spcAft>
          <a:spcPct val="0"/>
        </a:spcAft>
        <a:defRPr sz="4062">
          <a:solidFill>
            <a:schemeClr val="tx1"/>
          </a:solidFill>
          <a:latin typeface="Calibri Light" pitchFamily="34" charset="0"/>
        </a:defRPr>
      </a:lvl9pPr>
    </p:titleStyle>
    <p:bodyStyle>
      <a:lvl1pPr marL="211021" indent="-211021" algn="l" rtl="0" eaLnBrk="1" fontAlgn="base" hangingPunct="1">
        <a:lnSpc>
          <a:spcPct val="90000"/>
        </a:lnSpc>
        <a:spcBef>
          <a:spcPts val="923"/>
        </a:spcBef>
        <a:spcAft>
          <a:spcPct val="0"/>
        </a:spcAft>
        <a:buFont typeface="Arial" charset="0"/>
        <a:buChar char="•"/>
        <a:defRPr sz="2585" kern="1200">
          <a:solidFill>
            <a:schemeClr val="tx1"/>
          </a:solidFill>
          <a:latin typeface="+mn-lt"/>
          <a:ea typeface="+mn-ea"/>
          <a:cs typeface="+mn-cs"/>
        </a:defRPr>
      </a:lvl1pPr>
      <a:lvl2pPr marL="633062" indent="-211021" algn="l" rtl="0" eaLnBrk="1" fontAlgn="base" hangingPunct="1">
        <a:lnSpc>
          <a:spcPct val="90000"/>
        </a:lnSpc>
        <a:spcBef>
          <a:spcPts val="462"/>
        </a:spcBef>
        <a:spcAft>
          <a:spcPct val="0"/>
        </a:spcAft>
        <a:buFont typeface="Arial" charset="0"/>
        <a:buChar char="•"/>
        <a:defRPr sz="2215" kern="1200">
          <a:solidFill>
            <a:schemeClr val="tx1"/>
          </a:solidFill>
          <a:latin typeface="+mn-lt"/>
          <a:ea typeface="+mn-ea"/>
          <a:cs typeface="+mn-cs"/>
        </a:defRPr>
      </a:lvl2pPr>
      <a:lvl3pPr marL="1055103" indent="-211021" algn="l" rtl="0" eaLnBrk="1" fontAlgn="base" hangingPunct="1">
        <a:lnSpc>
          <a:spcPct val="90000"/>
        </a:lnSpc>
        <a:spcBef>
          <a:spcPts val="462"/>
        </a:spcBef>
        <a:spcAft>
          <a:spcPct val="0"/>
        </a:spcAft>
        <a:buFont typeface="Arial" charset="0"/>
        <a:buChar char="•"/>
        <a:defRPr sz="1846" kern="1200">
          <a:solidFill>
            <a:schemeClr val="tx1"/>
          </a:solidFill>
          <a:latin typeface="+mn-lt"/>
          <a:ea typeface="+mn-ea"/>
          <a:cs typeface="+mn-cs"/>
        </a:defRPr>
      </a:lvl3pPr>
      <a:lvl4pPr marL="1477145" indent="-211021" algn="l" rtl="0" eaLnBrk="1" fontAlgn="base" hangingPunct="1">
        <a:lnSpc>
          <a:spcPct val="90000"/>
        </a:lnSpc>
        <a:spcBef>
          <a:spcPts val="462"/>
        </a:spcBef>
        <a:spcAft>
          <a:spcPct val="0"/>
        </a:spcAft>
        <a:buFont typeface="Arial" charset="0"/>
        <a:buChar char="•"/>
        <a:defRPr kern="1200">
          <a:solidFill>
            <a:schemeClr val="tx1"/>
          </a:solidFill>
          <a:latin typeface="+mn-lt"/>
          <a:ea typeface="+mn-ea"/>
          <a:cs typeface="+mn-cs"/>
        </a:defRPr>
      </a:lvl4pPr>
      <a:lvl5pPr marL="1899186" indent="-211021" algn="l" rtl="0" eaLnBrk="1" fontAlgn="base" hangingPunct="1">
        <a:lnSpc>
          <a:spcPct val="90000"/>
        </a:lnSpc>
        <a:spcBef>
          <a:spcPts val="462"/>
        </a:spcBef>
        <a:spcAft>
          <a:spcPct val="0"/>
        </a:spcAft>
        <a:buFont typeface="Arial" charset="0"/>
        <a:buChar char="•"/>
        <a:defRPr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s-E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elastic-pru.carm.es/dexel/procedimiento/_search?size=3000&amp;pretty=true" TargetMode="External"/><Relationship Id="rId2" Type="http://schemas.openxmlformats.org/officeDocument/2006/relationships/hyperlink" Target="https://elastic-pru.carm.es/lista_dexel/lista_procedimientos/_search?size=3000&amp;pretty=true" TargetMode="External"/><Relationship Id="rId1" Type="http://schemas.openxmlformats.org/officeDocument/2006/relationships/slideLayout" Target="../slideLayouts/slideLayout1.xml"/><Relationship Id="rId4" Type="http://schemas.openxmlformats.org/officeDocument/2006/relationships/hyperlink" Target="https://elastic-pru.carm.es/dexel/procedimiento/_search?pretty=true&amp;size=3000&amp;&amp;q=destinatarios_list.codigo:3&amp;stored_fields=denominacion,id,materias_list.materia"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exel-pru.carm.es/"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8.jpeg"/><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s://presentador-pru.carm.es/presentador/?proc=867&amp;sol=PRUEBA00000000000002&amp;guid=4b12fc15-0512-7a39-241145936118" TargetMode="External"/><Relationship Id="rId5" Type="http://schemas.openxmlformats.org/officeDocument/2006/relationships/hyperlink" Target="https://presentador-pru.carm.es/presentador/?proc=867&amp;sol=PRUEBA00000000000001&amp;guid=4b100789-0512-adef-914140428240"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Plan Estratégico de Administración Electrónica de la CARM (PAECARM)</a:t>
            </a:r>
            <a:endParaRPr lang="es-ES" dirty="0"/>
          </a:p>
        </p:txBody>
      </p:sp>
      <p:sp>
        <p:nvSpPr>
          <p:cNvPr id="3" name="Subtítulo 2"/>
          <p:cNvSpPr>
            <a:spLocks noGrp="1"/>
          </p:cNvSpPr>
          <p:nvPr>
            <p:ph type="subTitle" idx="1"/>
          </p:nvPr>
        </p:nvSpPr>
        <p:spPr>
          <a:xfrm>
            <a:off x="1143000" y="2675126"/>
            <a:ext cx="6858000" cy="1655762"/>
          </a:xfrm>
        </p:spPr>
        <p:txBody>
          <a:bodyPr/>
          <a:lstStyle/>
          <a:p>
            <a:r>
              <a:rPr lang="es-ES_tradnl" sz="2400" smtClean="0">
                <a:ln w="0"/>
                <a:effectLst>
                  <a:outerShdw blurRad="38100" dist="19050" dir="2700000" algn="tl" rotWithShape="0">
                    <a:schemeClr val="dk1">
                      <a:alpha val="40000"/>
                    </a:schemeClr>
                  </a:outerShdw>
                </a:effectLst>
              </a:rPr>
              <a:t>Reunión 14/12/2017</a:t>
            </a:r>
            <a:endParaRPr lang="es-ES" dirty="0"/>
          </a:p>
        </p:txBody>
      </p:sp>
    </p:spTree>
    <p:extLst>
      <p:ext uri="{BB962C8B-B14F-4D97-AF65-F5344CB8AC3E}">
        <p14:creationId xmlns:p14="http://schemas.microsoft.com/office/powerpoint/2010/main" val="903438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 name="Rectángulo 1"/>
          <p:cNvSpPr/>
          <p:nvPr/>
        </p:nvSpPr>
        <p:spPr>
          <a:xfrm>
            <a:off x="1074760" y="3310034"/>
            <a:ext cx="1088760" cy="430887"/>
          </a:xfrm>
          <a:prstGeom prst="rect">
            <a:avLst/>
          </a:prstGeom>
        </p:spPr>
        <p:txBody>
          <a:bodyPr wrap="none">
            <a:spAutoFit/>
          </a:bodyPr>
          <a:lstStyle/>
          <a:p>
            <a:r>
              <a:rPr lang="es-ES_tradnl" sz="1100" b="1" dirty="0" smtClean="0">
                <a:solidFill>
                  <a:srgbClr val="2E74B5"/>
                </a:solidFill>
                <a:latin typeface="Calibri" panose="020F0502020204030204" pitchFamily="34" charset="0"/>
                <a:ea typeface="Calibri" panose="020F0502020204030204" pitchFamily="34" charset="0"/>
                <a:cs typeface="Times New Roman" panose="02020603050405020304" pitchFamily="18" charset="0"/>
              </a:rPr>
              <a:t>xmlControl.xml</a:t>
            </a:r>
          </a:p>
          <a:p>
            <a:endParaRPr lang="es-ES" sz="1100" dirty="0"/>
          </a:p>
        </p:txBody>
      </p:sp>
      <p:sp>
        <p:nvSpPr>
          <p:cNvPr id="37" name="Elipse 36"/>
          <p:cNvSpPr/>
          <p:nvPr/>
        </p:nvSpPr>
        <p:spPr>
          <a:xfrm>
            <a:off x="6197599" y="1165707"/>
            <a:ext cx="2040467" cy="2012606"/>
          </a:xfrm>
          <a:prstGeom prst="ellipse">
            <a:avLst/>
          </a:prstGeom>
          <a:solidFill>
            <a:schemeClr val="bg1"/>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200" dirty="0" smtClean="0">
                <a:solidFill>
                  <a:schemeClr val="bg1">
                    <a:lumMod val="50000"/>
                  </a:schemeClr>
                </a:solidFill>
                <a:latin typeface="Aharoni" panose="02010803020104030203" pitchFamily="2" charset="-79"/>
                <a:cs typeface="Aharoni" panose="02010803020104030203" pitchFamily="2" charset="-79"/>
              </a:rPr>
              <a:t>SANDRA</a:t>
            </a:r>
          </a:p>
          <a:p>
            <a:pPr algn="ctr"/>
            <a:r>
              <a:rPr lang="es-ES" sz="900" dirty="0">
                <a:solidFill>
                  <a:schemeClr val="tx2">
                    <a:lumMod val="50000"/>
                  </a:schemeClr>
                </a:solidFill>
              </a:rPr>
              <a:t>Gestión de Expedientes en Trámite (SGDE)</a:t>
            </a:r>
          </a:p>
          <a:p>
            <a:pPr algn="ctr"/>
            <a:endParaRPr lang="es-ES" sz="900" dirty="0">
              <a:solidFill>
                <a:schemeClr val="dk1"/>
              </a:solidFill>
            </a:endParaRPr>
          </a:p>
        </p:txBody>
      </p:sp>
      <p:grpSp>
        <p:nvGrpSpPr>
          <p:cNvPr id="41" name="Grupo 40"/>
          <p:cNvGrpSpPr/>
          <p:nvPr/>
        </p:nvGrpSpPr>
        <p:grpSpPr>
          <a:xfrm>
            <a:off x="6638367" y="2052791"/>
            <a:ext cx="1048866" cy="800856"/>
            <a:chOff x="459588" y="3775150"/>
            <a:chExt cx="1810482" cy="1474689"/>
          </a:xfrm>
        </p:grpSpPr>
        <p:pic>
          <p:nvPicPr>
            <p:cNvPr id="42"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ctángulo 45"/>
          <p:cNvSpPr/>
          <p:nvPr/>
        </p:nvSpPr>
        <p:spPr>
          <a:xfrm>
            <a:off x="4451452" y="1851761"/>
            <a:ext cx="1849697" cy="87659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smtClean="0">
                <a:solidFill>
                  <a:srgbClr val="FF0000"/>
                </a:solidFill>
              </a:rPr>
              <a:t>PRESENTADOR</a:t>
            </a:r>
          </a:p>
          <a:p>
            <a:pPr marL="171450" indent="-171450">
              <a:buFont typeface="Arial" panose="020B0604020202020204" pitchFamily="34" charset="0"/>
              <a:buChar char="•"/>
            </a:pPr>
            <a:r>
              <a:rPr lang="es-ES_tradnl" sz="800" dirty="0" smtClean="0">
                <a:solidFill>
                  <a:schemeClr val="bg1">
                    <a:lumMod val="50000"/>
                  </a:schemeClr>
                </a:solidFill>
              </a:rPr>
              <a:t>AUTENTICACION/ REPRESENTACION</a:t>
            </a:r>
          </a:p>
          <a:p>
            <a:pPr marL="171450" indent="-171450">
              <a:buFont typeface="Arial" panose="020B0604020202020204" pitchFamily="34" charset="0"/>
              <a:buChar char="•"/>
            </a:pPr>
            <a:r>
              <a:rPr lang="es-ES_tradnl" sz="800" dirty="0" smtClean="0">
                <a:solidFill>
                  <a:schemeClr val="bg1">
                    <a:lumMod val="50000"/>
                  </a:schemeClr>
                </a:solidFill>
              </a:rPr>
              <a:t>COMUNICACIÓN / NOTIFICACIÓN</a:t>
            </a:r>
          </a:p>
          <a:p>
            <a:pPr marL="171450" indent="-171450">
              <a:buFont typeface="Arial" panose="020B0604020202020204" pitchFamily="34" charset="0"/>
              <a:buChar char="•"/>
            </a:pPr>
            <a:r>
              <a:rPr lang="es-ES_tradnl" sz="800" dirty="0" smtClean="0">
                <a:solidFill>
                  <a:schemeClr val="bg1">
                    <a:lumMod val="50000"/>
                  </a:schemeClr>
                </a:solidFill>
              </a:rPr>
              <a:t>ANEXOS</a:t>
            </a:r>
          </a:p>
          <a:p>
            <a:pPr marL="171450" indent="-171450">
              <a:buFont typeface="Arial" panose="020B0604020202020204" pitchFamily="34" charset="0"/>
              <a:buChar char="•"/>
            </a:pPr>
            <a:r>
              <a:rPr lang="es-ES_tradnl" sz="800" dirty="0" smtClean="0">
                <a:solidFill>
                  <a:schemeClr val="bg1">
                    <a:lumMod val="50000"/>
                  </a:schemeClr>
                </a:solidFill>
              </a:rPr>
              <a:t>CERTIFICADOS</a:t>
            </a:r>
          </a:p>
          <a:p>
            <a:pPr marL="171450" indent="-171450">
              <a:buFont typeface="Arial" panose="020B0604020202020204" pitchFamily="34" charset="0"/>
              <a:buChar char="•"/>
            </a:pPr>
            <a:r>
              <a:rPr lang="es-ES_tradnl" sz="800" dirty="0" smtClean="0">
                <a:solidFill>
                  <a:schemeClr val="bg1">
                    <a:lumMod val="50000"/>
                  </a:schemeClr>
                </a:solidFill>
              </a:rPr>
              <a:t>TASA /PAGO</a:t>
            </a:r>
          </a:p>
        </p:txBody>
      </p:sp>
      <p:sp>
        <p:nvSpPr>
          <p:cNvPr id="3" name="Rectángulo 2"/>
          <p:cNvSpPr/>
          <p:nvPr/>
        </p:nvSpPr>
        <p:spPr>
          <a:xfrm>
            <a:off x="825405" y="2094274"/>
            <a:ext cx="2868514" cy="577081"/>
          </a:xfrm>
          <a:prstGeom prst="rect">
            <a:avLst/>
          </a:prstGeom>
          <a:solidFill>
            <a:schemeClr val="bg1"/>
          </a:solidFill>
        </p:spPr>
        <p:txBody>
          <a:bodyPr wrap="square">
            <a:spAutoFit/>
          </a:bodyPr>
          <a:lstStyle/>
          <a:p>
            <a:pPr marL="228600" algn="just">
              <a:spcAft>
                <a:spcPts val="0"/>
              </a:spcAft>
            </a:pPr>
            <a:r>
              <a:rPr lang="es-ES_tradnl" sz="1050" dirty="0">
                <a:latin typeface="Calibri" panose="020F0502020204030204" pitchFamily="34" charset="0"/>
                <a:ea typeface="Times New Roman" panose="02020603050405020304" pitchFamily="18" charset="0"/>
                <a:cs typeface="Times New Roman" panose="02020603050405020304" pitchFamily="18" charset="0"/>
              </a:rPr>
              <a:t>https://sede.carm.es/presentador/?proc=</a:t>
            </a:r>
            <a:r>
              <a:rPr lang="es-ES_tradnl" sz="1050" dirty="0">
                <a:solidFill>
                  <a:srgbClr val="808080"/>
                </a:solidFill>
                <a:latin typeface="Calibri" panose="020F0502020204030204" pitchFamily="34" charset="0"/>
                <a:ea typeface="Times New Roman" panose="02020603050405020304" pitchFamily="18" charset="0"/>
                <a:cs typeface="Times New Roman" panose="02020603050405020304" pitchFamily="18" charset="0"/>
              </a:rPr>
              <a:t>Cod_Procedimiento</a:t>
            </a:r>
            <a:r>
              <a:rPr lang="es-ES_tradnl" sz="1050" dirty="0">
                <a:latin typeface="Calibri" panose="020F0502020204030204" pitchFamily="34" charset="0"/>
                <a:ea typeface="Times New Roman" panose="02020603050405020304" pitchFamily="18" charset="0"/>
                <a:cs typeface="Times New Roman" panose="02020603050405020304" pitchFamily="18" charset="0"/>
              </a:rPr>
              <a:t>&amp;sol=</a:t>
            </a:r>
            <a:r>
              <a:rPr lang="es-ES_tradnl" sz="1050" dirty="0">
                <a:solidFill>
                  <a:srgbClr val="808080"/>
                </a:solidFill>
                <a:latin typeface="Calibri" panose="020F0502020204030204" pitchFamily="34" charset="0"/>
                <a:ea typeface="Times New Roman" panose="02020603050405020304" pitchFamily="18" charset="0"/>
                <a:cs typeface="Times New Roman" panose="02020603050405020304" pitchFamily="18" charset="0"/>
              </a:rPr>
              <a:t>Identificador_solicitud</a:t>
            </a:r>
            <a:r>
              <a:rPr lang="es-ES_tradnl" sz="1050" dirty="0">
                <a:latin typeface="Calibri" panose="020F0502020204030204" pitchFamily="34" charset="0"/>
                <a:ea typeface="Times New Roman" panose="02020603050405020304" pitchFamily="18" charset="0"/>
                <a:cs typeface="Times New Roman" panose="02020603050405020304" pitchFamily="18" charset="0"/>
              </a:rPr>
              <a:t>&amp;uid=</a:t>
            </a:r>
            <a:r>
              <a:rPr lang="es-ES_tradnl" sz="1050" dirty="0">
                <a:solidFill>
                  <a:srgbClr val="808080"/>
                </a:solidFill>
                <a:latin typeface="Calibri" panose="020F0502020204030204" pitchFamily="34" charset="0"/>
                <a:ea typeface="Times New Roman" panose="02020603050405020304" pitchFamily="18" charset="0"/>
                <a:cs typeface="Times New Roman" panose="02020603050405020304" pitchFamily="18" charset="0"/>
              </a:rPr>
              <a:t>uid_documento_XML</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62" name="Conector recto de flecha 61"/>
          <p:cNvCxnSpPr/>
          <p:nvPr/>
        </p:nvCxnSpPr>
        <p:spPr>
          <a:xfrm flipV="1">
            <a:off x="3693919" y="2264620"/>
            <a:ext cx="7575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ángulo 65"/>
          <p:cNvSpPr/>
          <p:nvPr/>
        </p:nvSpPr>
        <p:spPr>
          <a:xfrm>
            <a:off x="4551942" y="2730536"/>
            <a:ext cx="1891865" cy="246221"/>
          </a:xfrm>
          <a:prstGeom prst="rect">
            <a:avLst/>
          </a:prstGeom>
        </p:spPr>
        <p:txBody>
          <a:bodyPr wrap="none">
            <a:spAutoFit/>
          </a:bodyPr>
          <a:lstStyle/>
          <a:p>
            <a:pPr algn="just">
              <a:spcAft>
                <a:spcPts val="0"/>
              </a:spcAft>
            </a:pPr>
            <a:r>
              <a:rPr lang="es-ES_tradnl" sz="1000" dirty="0" err="1">
                <a:solidFill>
                  <a:schemeClr val="bg1">
                    <a:lumMod val="65000"/>
                  </a:schemeClr>
                </a:solidFill>
              </a:rPr>
              <a:t>entregaDocumentosPresentador</a:t>
            </a:r>
            <a:endParaRPr lang="es-ES" sz="1000" dirty="0">
              <a:solidFill>
                <a:schemeClr val="bg1">
                  <a:lumMod val="65000"/>
                </a:schemeClr>
              </a:solidFill>
            </a:endParaRPr>
          </a:p>
        </p:txBody>
      </p:sp>
      <p:pic>
        <p:nvPicPr>
          <p:cNvPr id="8" name="Imagen 7"/>
          <p:cNvPicPr>
            <a:picLocks noChangeAspect="1"/>
          </p:cNvPicPr>
          <p:nvPr/>
        </p:nvPicPr>
        <p:blipFill>
          <a:blip r:embed="rId3">
            <a:clrChange>
              <a:clrFrom>
                <a:srgbClr val="FFFFFF"/>
              </a:clrFrom>
              <a:clrTo>
                <a:srgbClr val="FFFFFF">
                  <a:alpha val="0"/>
                </a:srgbClr>
              </a:clrTo>
            </a:clrChange>
          </a:blip>
          <a:stretch>
            <a:fillRect/>
          </a:stretch>
        </p:blipFill>
        <p:spPr>
          <a:xfrm>
            <a:off x="1217298" y="3615436"/>
            <a:ext cx="5919678" cy="2650385"/>
          </a:xfrm>
          <a:prstGeom prst="rect">
            <a:avLst/>
          </a:prstGeom>
        </p:spPr>
      </p:pic>
    </p:spTree>
    <p:extLst>
      <p:ext uri="{BB962C8B-B14F-4D97-AF65-F5344CB8AC3E}">
        <p14:creationId xmlns:p14="http://schemas.microsoft.com/office/powerpoint/2010/main" val="340676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p:cNvSpPr/>
          <p:nvPr/>
        </p:nvSpPr>
        <p:spPr>
          <a:xfrm>
            <a:off x="5352632" y="621712"/>
            <a:ext cx="2499159" cy="3631763"/>
          </a:xfrm>
          <a:prstGeom prst="rect">
            <a:avLst/>
          </a:prstGeom>
        </p:spPr>
        <p:txBody>
          <a:bodyPr wrap="square">
            <a:spAutoFit/>
          </a:bodyPr>
          <a:lstStyle/>
          <a:p>
            <a:pPr algn="just">
              <a:spcAft>
                <a:spcPts val="0"/>
              </a:spcAft>
            </a:pPr>
            <a:r>
              <a:rPr lang="es-ES_tradnl" sz="1000" b="1" u="sng" dirty="0" smtClean="0">
                <a:solidFill>
                  <a:schemeClr val="tx1">
                    <a:lumMod val="50000"/>
                    <a:lumOff val="50000"/>
                  </a:schemeClr>
                </a:solidFill>
              </a:rPr>
              <a:t>Operaciones documentales </a:t>
            </a:r>
            <a:r>
              <a:rPr lang="es-ES_tradnl" sz="1000" b="1" u="sng" dirty="0">
                <a:solidFill>
                  <a:schemeClr val="tx1">
                    <a:lumMod val="50000"/>
                    <a:lumOff val="50000"/>
                  </a:schemeClr>
                </a:solidFill>
              </a:rPr>
              <a:t>del expediente</a:t>
            </a:r>
          </a:p>
          <a:p>
            <a:pPr algn="just">
              <a:spcAft>
                <a:spcPts val="0"/>
              </a:spcAft>
            </a:pPr>
            <a:r>
              <a:rPr lang="es-ES_tradnl" sz="1000" dirty="0" smtClean="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altaDocumentoOriginal</a:t>
            </a:r>
            <a:endParaRPr lang="es-ES" sz="1000"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altaExpediente</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generaExpedienteSolicitud</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modificaExpediente</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_tradnl" sz="1000"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altaDocumentosPresentador</a:t>
            </a:r>
            <a:endParaRPr lang="es-ES" sz="1000"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_tradnl" sz="1000"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entregaDocumentosPresentador</a:t>
            </a:r>
            <a:endParaRPr lang="es-ES" sz="1000"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altaDocumentoOtros</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consultaDocumentos</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consultaExpedientes</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obtenDocumento</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obtenExpediente</a:t>
            </a:r>
            <a:endParaRPr lang="es-ES_tradnl" sz="1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endParaRPr lang="es-ES_tradnl" sz="1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b="1" u="sng" dirty="0" smtClean="0">
                <a:solidFill>
                  <a:schemeClr val="tx1">
                    <a:lumMod val="50000"/>
                    <a:lumOff val="50000"/>
                  </a:schemeClr>
                </a:solidFill>
              </a:rPr>
              <a:t>Operaciones vinculadas </a:t>
            </a:r>
            <a:r>
              <a:rPr lang="es-ES_tradnl" sz="1000" b="1" u="sng" dirty="0">
                <a:solidFill>
                  <a:schemeClr val="tx1">
                    <a:lumMod val="50000"/>
                    <a:lumOff val="50000"/>
                  </a:schemeClr>
                </a:solidFill>
              </a:rPr>
              <a:t>al expediente</a:t>
            </a:r>
            <a:endParaRPr lang="es-ES" sz="1000" b="1" u="sng" dirty="0">
              <a:solidFill>
                <a:schemeClr val="tx1">
                  <a:lumMod val="50000"/>
                  <a:lumOff val="50000"/>
                </a:schemeClr>
              </a:solidFill>
            </a:endParaRPr>
          </a:p>
          <a:p>
            <a:pPr algn="just">
              <a:spcAft>
                <a:spcPts val="0"/>
              </a:spcAft>
            </a:pPr>
            <a:r>
              <a:rPr lang="es-ES_tradnl" sz="10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firmaDocumento</a:t>
            </a:r>
            <a:endParaRPr lang="es-ES_tradnl" sz="1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_tradnl" sz="10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fIrmaSelloDocumento</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000" dirty="0" err="1" smtClean="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firmaIncorporaAExpediente</a:t>
            </a:r>
            <a:endParaRPr lang="es-ES_tradnl" sz="1000" dirty="0" smtClean="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000" dirty="0" err="1" smtClean="0">
                <a:solidFill>
                  <a:schemeClr val="accent6">
                    <a:lumMod val="75000"/>
                  </a:schemeClr>
                </a:solidFill>
              </a:rPr>
              <a:t>IncluirDocumentoExpediente</a:t>
            </a:r>
            <a:endParaRPr lang="es-ES" sz="1000" dirty="0">
              <a:solidFill>
                <a:schemeClr val="accent6">
                  <a:lumMod val="75000"/>
                </a:schemeClr>
              </a:solidFill>
            </a:endParaRPr>
          </a:p>
          <a:p>
            <a:pPr algn="just">
              <a:spcAft>
                <a:spcPts val="0"/>
              </a:spcAft>
            </a:pPr>
            <a:r>
              <a:rPr lang="es-ES_tradnl" sz="10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comunicacionInteriorEnvio</a:t>
            </a:r>
            <a:r>
              <a:rPr lang="es-ES_tradnl" sz="1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comunicaciónInteresadoEnvio</a:t>
            </a:r>
            <a:endParaRPr lang="es-ES_tradnl" sz="1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a:solidFill>
                  <a:srgbClr val="FF0000"/>
                </a:solidFill>
              </a:rPr>
              <a:t>obtenCertificadoInteresado</a:t>
            </a:r>
            <a:endParaRPr lang="es-ES" sz="1000" dirty="0">
              <a:solidFill>
                <a:srgbClr val="FF0000"/>
              </a:solidFill>
            </a:endParaRPr>
          </a:p>
          <a:p>
            <a:r>
              <a:rPr lang="es-ES_tradnl" sz="1000" dirty="0" err="1" smtClean="0">
                <a:solidFill>
                  <a:srgbClr val="FF0000"/>
                </a:solidFill>
              </a:rPr>
              <a:t>cambiaEstadoSolicitud</a:t>
            </a:r>
            <a:endParaRPr lang="es-ES_tradnl" sz="1000" dirty="0" smtClean="0">
              <a:solidFill>
                <a:srgbClr val="FF0000"/>
              </a:solidFill>
            </a:endParaRPr>
          </a:p>
          <a:p>
            <a:r>
              <a:rPr lang="es-ES_tradnl" sz="1000" dirty="0" smtClean="0">
                <a:solidFill>
                  <a:srgbClr val="FF0000"/>
                </a:solidFill>
              </a:rPr>
              <a:t>…</a:t>
            </a: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37" name="Elipse 36"/>
          <p:cNvSpPr/>
          <p:nvPr/>
        </p:nvSpPr>
        <p:spPr>
          <a:xfrm>
            <a:off x="2878666" y="1569476"/>
            <a:ext cx="2040467" cy="2012606"/>
          </a:xfrm>
          <a:prstGeom prst="ellipse">
            <a:avLst/>
          </a:prstGeom>
          <a:solidFill>
            <a:schemeClr val="bg1"/>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200" dirty="0" smtClean="0">
                <a:solidFill>
                  <a:schemeClr val="bg1">
                    <a:lumMod val="50000"/>
                  </a:schemeClr>
                </a:solidFill>
                <a:latin typeface="Aharoni" panose="02010803020104030203" pitchFamily="2" charset="-79"/>
                <a:cs typeface="Aharoni" panose="02010803020104030203" pitchFamily="2" charset="-79"/>
              </a:rPr>
              <a:t>SANDRA</a:t>
            </a:r>
          </a:p>
          <a:p>
            <a:pPr algn="ctr"/>
            <a:r>
              <a:rPr lang="es-ES" sz="900" dirty="0">
                <a:solidFill>
                  <a:schemeClr val="tx2">
                    <a:lumMod val="50000"/>
                  </a:schemeClr>
                </a:solidFill>
              </a:rPr>
              <a:t>Gestión de Expedientes en Trámite (SGDE)</a:t>
            </a:r>
          </a:p>
          <a:p>
            <a:pPr algn="ctr"/>
            <a:endParaRPr lang="es-ES" sz="900" dirty="0">
              <a:solidFill>
                <a:schemeClr val="dk1"/>
              </a:solidFill>
            </a:endParaRPr>
          </a:p>
        </p:txBody>
      </p:sp>
      <p:grpSp>
        <p:nvGrpSpPr>
          <p:cNvPr id="41" name="Grupo 40"/>
          <p:cNvGrpSpPr/>
          <p:nvPr/>
        </p:nvGrpSpPr>
        <p:grpSpPr>
          <a:xfrm>
            <a:off x="3319434" y="2456560"/>
            <a:ext cx="1048866" cy="800856"/>
            <a:chOff x="459588" y="3775150"/>
            <a:chExt cx="1810482" cy="1474689"/>
          </a:xfrm>
        </p:grpSpPr>
        <p:pic>
          <p:nvPicPr>
            <p:cNvPr id="42"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ctángulo 45"/>
          <p:cNvSpPr/>
          <p:nvPr/>
        </p:nvSpPr>
        <p:spPr>
          <a:xfrm>
            <a:off x="1223529" y="2137483"/>
            <a:ext cx="1849697" cy="87659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smtClean="0">
                <a:solidFill>
                  <a:srgbClr val="FF0000"/>
                </a:solidFill>
              </a:rPr>
              <a:t>PRESENTADOR</a:t>
            </a:r>
          </a:p>
          <a:p>
            <a:pPr marL="171450" indent="-171450">
              <a:buFont typeface="Arial" panose="020B0604020202020204" pitchFamily="34" charset="0"/>
              <a:buChar char="•"/>
            </a:pPr>
            <a:r>
              <a:rPr lang="es-ES_tradnl" sz="800" dirty="0" smtClean="0">
                <a:solidFill>
                  <a:schemeClr val="bg1">
                    <a:lumMod val="50000"/>
                  </a:schemeClr>
                </a:solidFill>
              </a:rPr>
              <a:t>AUTENTICACION/ REPRESENTACION</a:t>
            </a:r>
          </a:p>
          <a:p>
            <a:pPr marL="171450" indent="-171450">
              <a:buFont typeface="Arial" panose="020B0604020202020204" pitchFamily="34" charset="0"/>
              <a:buChar char="•"/>
            </a:pPr>
            <a:r>
              <a:rPr lang="es-ES_tradnl" sz="800" dirty="0" smtClean="0">
                <a:solidFill>
                  <a:schemeClr val="bg1">
                    <a:lumMod val="50000"/>
                  </a:schemeClr>
                </a:solidFill>
              </a:rPr>
              <a:t>COMUNICACIÓN / NOTIFICACIÓN</a:t>
            </a:r>
          </a:p>
          <a:p>
            <a:pPr marL="171450" indent="-171450">
              <a:buFont typeface="Arial" panose="020B0604020202020204" pitchFamily="34" charset="0"/>
              <a:buChar char="•"/>
            </a:pPr>
            <a:r>
              <a:rPr lang="es-ES_tradnl" sz="800" dirty="0" smtClean="0">
                <a:solidFill>
                  <a:schemeClr val="bg1">
                    <a:lumMod val="50000"/>
                  </a:schemeClr>
                </a:solidFill>
              </a:rPr>
              <a:t>ANEXOS</a:t>
            </a:r>
          </a:p>
          <a:p>
            <a:pPr marL="171450" indent="-171450">
              <a:buFont typeface="Arial" panose="020B0604020202020204" pitchFamily="34" charset="0"/>
              <a:buChar char="•"/>
            </a:pPr>
            <a:r>
              <a:rPr lang="es-ES_tradnl" sz="800" dirty="0" smtClean="0">
                <a:solidFill>
                  <a:schemeClr val="bg1">
                    <a:lumMod val="50000"/>
                  </a:schemeClr>
                </a:solidFill>
              </a:rPr>
              <a:t>CERTIFICADOS</a:t>
            </a:r>
          </a:p>
          <a:p>
            <a:pPr marL="171450" indent="-171450">
              <a:buFont typeface="Arial" panose="020B0604020202020204" pitchFamily="34" charset="0"/>
              <a:buChar char="•"/>
            </a:pPr>
            <a:r>
              <a:rPr lang="es-ES_tradnl" sz="800" dirty="0" smtClean="0">
                <a:solidFill>
                  <a:schemeClr val="bg1">
                    <a:lumMod val="50000"/>
                  </a:schemeClr>
                </a:solidFill>
              </a:rPr>
              <a:t>TASA /PAGO</a:t>
            </a:r>
          </a:p>
        </p:txBody>
      </p:sp>
      <p:grpSp>
        <p:nvGrpSpPr>
          <p:cNvPr id="16" name="Grupo 15"/>
          <p:cNvGrpSpPr/>
          <p:nvPr/>
        </p:nvGrpSpPr>
        <p:grpSpPr>
          <a:xfrm>
            <a:off x="3293536" y="3792329"/>
            <a:ext cx="1914598" cy="1276419"/>
            <a:chOff x="2988734" y="4419286"/>
            <a:chExt cx="1914598" cy="1276419"/>
          </a:xfrm>
          <a:noFill/>
        </p:grpSpPr>
        <p:sp>
          <p:nvSpPr>
            <p:cNvPr id="8" name="Rectángulo 7"/>
            <p:cNvSpPr/>
            <p:nvPr/>
          </p:nvSpPr>
          <p:spPr>
            <a:xfrm>
              <a:off x="3156333" y="4419286"/>
              <a:ext cx="1746999" cy="1276419"/>
            </a:xfrm>
            <a:prstGeom prst="rect">
              <a:avLst/>
            </a:prstGeom>
            <a:gr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smtClean="0">
                  <a:solidFill>
                    <a:schemeClr val="tx1">
                      <a:lumMod val="50000"/>
                      <a:lumOff val="50000"/>
                    </a:schemeClr>
                  </a:solidFill>
                </a:rPr>
                <a:t>BANDEJA ENTRADA</a:t>
              </a:r>
            </a:p>
            <a:p>
              <a:r>
                <a:rPr lang="es-ES_tradnl" sz="1200" b="1" dirty="0" smtClean="0">
                  <a:solidFill>
                    <a:schemeClr val="tx1">
                      <a:lumMod val="50000"/>
                      <a:lumOff val="50000"/>
                    </a:schemeClr>
                  </a:solidFill>
                </a:rPr>
                <a:t>Eventos Presentador</a:t>
              </a:r>
            </a:p>
            <a:p>
              <a:r>
                <a:rPr lang="es-ES_tradnl" sz="1000" dirty="0">
                  <a:solidFill>
                    <a:schemeClr val="bg1">
                      <a:lumMod val="50000"/>
                    </a:schemeClr>
                  </a:solidFill>
                </a:rPr>
                <a:t>01-Solicitud Presencial</a:t>
              </a:r>
            </a:p>
            <a:p>
              <a:r>
                <a:rPr lang="es-ES_tradnl" sz="1000" dirty="0">
                  <a:solidFill>
                    <a:schemeClr val="bg1">
                      <a:lumMod val="50000"/>
                    </a:schemeClr>
                  </a:solidFill>
                </a:rPr>
                <a:t>02-Solicitud Sede Específica</a:t>
              </a:r>
            </a:p>
            <a:p>
              <a:r>
                <a:rPr lang="es-ES_tradnl" sz="1000" dirty="0">
                  <a:solidFill>
                    <a:schemeClr val="bg1">
                      <a:lumMod val="50000"/>
                    </a:schemeClr>
                  </a:solidFill>
                </a:rPr>
                <a:t>03-Solicitud Sede Genérica</a:t>
              </a:r>
              <a:endParaRPr lang="es-ES" sz="1000" dirty="0">
                <a:solidFill>
                  <a:schemeClr val="bg1">
                    <a:lumMod val="50000"/>
                  </a:schemeClr>
                </a:solidFill>
              </a:endParaRPr>
            </a:p>
            <a:p>
              <a:r>
                <a:rPr lang="es-ES_tradnl" sz="1000" dirty="0">
                  <a:solidFill>
                    <a:schemeClr val="bg1">
                      <a:lumMod val="50000"/>
                    </a:schemeClr>
                  </a:solidFill>
                </a:rPr>
                <a:t>04-Trámite Presencial</a:t>
              </a:r>
            </a:p>
            <a:p>
              <a:r>
                <a:rPr lang="es-ES_tradnl" sz="1000" dirty="0">
                  <a:solidFill>
                    <a:schemeClr val="bg1">
                      <a:lumMod val="50000"/>
                    </a:schemeClr>
                  </a:solidFill>
                </a:rPr>
                <a:t>05-Tramite </a:t>
              </a:r>
              <a:r>
                <a:rPr lang="es-ES_tradnl" sz="1000" dirty="0" smtClean="0">
                  <a:solidFill>
                    <a:schemeClr val="bg1">
                      <a:lumMod val="50000"/>
                    </a:schemeClr>
                  </a:solidFill>
                </a:rPr>
                <a:t>Genérico</a:t>
              </a:r>
              <a:endParaRPr lang="es-ES_tradnl" sz="1000" dirty="0">
                <a:solidFill>
                  <a:schemeClr val="bg1">
                    <a:lumMod val="50000"/>
                  </a:schemeClr>
                </a:solidFill>
              </a:endParaRPr>
            </a:p>
          </p:txBody>
        </p:sp>
        <p:sp>
          <p:nvSpPr>
            <p:cNvPr id="15" name="Llaves 14"/>
            <p:cNvSpPr/>
            <p:nvPr/>
          </p:nvSpPr>
          <p:spPr>
            <a:xfrm>
              <a:off x="2988734" y="4419286"/>
              <a:ext cx="1845734" cy="1276419"/>
            </a:xfrm>
            <a:prstGeom prst="bracePair">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17" name="Rectángulo 16"/>
          <p:cNvSpPr/>
          <p:nvPr/>
        </p:nvSpPr>
        <p:spPr>
          <a:xfrm>
            <a:off x="5306869" y="4283572"/>
            <a:ext cx="1769239" cy="553998"/>
          </a:xfrm>
          <a:prstGeom prst="rect">
            <a:avLst/>
          </a:prstGeom>
        </p:spPr>
        <p:txBody>
          <a:bodyPr wrap="square">
            <a:spAutoFit/>
          </a:bodyPr>
          <a:lstStyle/>
          <a:p>
            <a:r>
              <a:rPr lang="es-ES_tradnl" sz="1000" b="1" u="sng" dirty="0">
                <a:solidFill>
                  <a:schemeClr val="tx1">
                    <a:lumMod val="50000"/>
                    <a:lumOff val="50000"/>
                  </a:schemeClr>
                </a:solidFill>
              </a:rPr>
              <a:t>Operaciones </a:t>
            </a:r>
            <a:r>
              <a:rPr lang="es-ES_tradnl" sz="1000" b="1" u="sng" dirty="0" smtClean="0">
                <a:solidFill>
                  <a:schemeClr val="tx1">
                    <a:lumMod val="50000"/>
                    <a:lumOff val="50000"/>
                  </a:schemeClr>
                </a:solidFill>
              </a:rPr>
              <a:t>de Eventos</a:t>
            </a:r>
            <a:endParaRPr lang="es-ES_tradnl" sz="1000" dirty="0" smtClean="0">
              <a:solidFill>
                <a:srgbClr val="FF0000"/>
              </a:solidFill>
            </a:endParaRPr>
          </a:p>
          <a:p>
            <a:pPr>
              <a:spcAft>
                <a:spcPts val="0"/>
              </a:spcAft>
            </a:pPr>
            <a:r>
              <a:rPr lang="es-ES_tradnl" sz="1000" dirty="0" err="1" smtClean="0">
                <a:solidFill>
                  <a:srgbClr val="FF0000"/>
                </a:solidFill>
              </a:rPr>
              <a:t>consultaEventos</a:t>
            </a:r>
            <a:endParaRPr lang="es-ES" sz="1000" dirty="0">
              <a:solidFill>
                <a:srgbClr val="FF0000"/>
              </a:solidFill>
            </a:endParaRPr>
          </a:p>
          <a:p>
            <a:pPr>
              <a:spcAft>
                <a:spcPts val="0"/>
              </a:spcAft>
            </a:pPr>
            <a:r>
              <a:rPr lang="es-ES_tradnl" sz="1000" dirty="0" err="1">
                <a:solidFill>
                  <a:srgbClr val="FF0000"/>
                </a:solidFill>
              </a:rPr>
              <a:t>cambiaEstadoEvento</a:t>
            </a:r>
            <a:endParaRPr lang="es-ES" sz="1000" dirty="0">
              <a:solidFill>
                <a:srgbClr val="FF0000"/>
              </a:solidFill>
            </a:endParaRPr>
          </a:p>
        </p:txBody>
      </p:sp>
      <p:grpSp>
        <p:nvGrpSpPr>
          <p:cNvPr id="26" name="Grupo 25"/>
          <p:cNvGrpSpPr/>
          <p:nvPr/>
        </p:nvGrpSpPr>
        <p:grpSpPr>
          <a:xfrm>
            <a:off x="7833204" y="742878"/>
            <a:ext cx="896860" cy="3846175"/>
            <a:chOff x="7651555" y="1157625"/>
            <a:chExt cx="896860" cy="3846175"/>
          </a:xfrm>
        </p:grpSpPr>
        <p:sp>
          <p:nvSpPr>
            <p:cNvPr id="29" name="Rectángulo 28"/>
            <p:cNvSpPr/>
            <p:nvPr/>
          </p:nvSpPr>
          <p:spPr>
            <a:xfrm>
              <a:off x="7651555" y="1157625"/>
              <a:ext cx="896860" cy="38461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900" dirty="0">
                  <a:solidFill>
                    <a:schemeClr val="tx1"/>
                  </a:solidFill>
                </a:rPr>
                <a:t>CONSEJERIAS, ORGANISMOS Y ENTES</a:t>
              </a:r>
            </a:p>
            <a:p>
              <a:pPr algn="ctr"/>
              <a:endParaRPr lang="es-ES_tradnl" sz="1050" dirty="0">
                <a:solidFill>
                  <a:schemeClr val="tx1"/>
                </a:solidFill>
              </a:endParaRPr>
            </a:p>
            <a:p>
              <a:pPr algn="ctr"/>
              <a:endParaRPr lang="es-ES_tradnl" sz="1050" dirty="0">
                <a:solidFill>
                  <a:schemeClr val="tx1"/>
                </a:solidFill>
              </a:endParaRPr>
            </a:p>
            <a:p>
              <a:pPr algn="ctr"/>
              <a:endParaRPr lang="es-ES_tradnl" sz="1050" dirty="0">
                <a:solidFill>
                  <a:schemeClr val="tx1"/>
                </a:solidFill>
              </a:endParaRPr>
            </a:p>
            <a:p>
              <a:pPr algn="ctr"/>
              <a:endParaRPr lang="es-ES" sz="1050" dirty="0">
                <a:solidFill>
                  <a:schemeClr val="tx1"/>
                </a:solidFill>
              </a:endParaRPr>
            </a:p>
          </p:txBody>
        </p:sp>
        <p:sp>
          <p:nvSpPr>
            <p:cNvPr id="30" name="Rectángulo 29"/>
            <p:cNvSpPr/>
            <p:nvPr/>
          </p:nvSpPr>
          <p:spPr>
            <a:xfrm>
              <a:off x="7781858" y="1670031"/>
              <a:ext cx="635000"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C1</a:t>
              </a:r>
              <a:endParaRPr lang="es-ES" sz="1000" dirty="0">
                <a:solidFill>
                  <a:schemeClr val="bg2">
                    <a:lumMod val="10000"/>
                  </a:schemeClr>
                </a:solidFill>
              </a:endParaRPr>
            </a:p>
          </p:txBody>
        </p:sp>
        <p:sp>
          <p:nvSpPr>
            <p:cNvPr id="31" name="Rectángulo 30"/>
            <p:cNvSpPr/>
            <p:nvPr/>
          </p:nvSpPr>
          <p:spPr>
            <a:xfrm>
              <a:off x="7781858" y="2238201"/>
              <a:ext cx="635000"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C2</a:t>
              </a:r>
              <a:endParaRPr lang="es-ES" sz="1000" dirty="0">
                <a:solidFill>
                  <a:schemeClr val="bg2">
                    <a:lumMod val="10000"/>
                  </a:schemeClr>
                </a:solidFill>
              </a:endParaRPr>
            </a:p>
          </p:txBody>
        </p:sp>
        <p:sp>
          <p:nvSpPr>
            <p:cNvPr id="32" name="Rectángulo 31"/>
            <p:cNvSpPr/>
            <p:nvPr/>
          </p:nvSpPr>
          <p:spPr>
            <a:xfrm>
              <a:off x="7781858" y="2824304"/>
              <a:ext cx="635000"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a:t>
              </a:r>
              <a:endParaRPr lang="es-ES" sz="1000" dirty="0">
                <a:solidFill>
                  <a:schemeClr val="bg2">
                    <a:lumMod val="10000"/>
                  </a:schemeClr>
                </a:solidFill>
              </a:endParaRPr>
            </a:p>
          </p:txBody>
        </p:sp>
        <p:sp>
          <p:nvSpPr>
            <p:cNvPr id="33" name="Rectángulo 32"/>
            <p:cNvSpPr/>
            <p:nvPr/>
          </p:nvSpPr>
          <p:spPr>
            <a:xfrm>
              <a:off x="7781857" y="3410407"/>
              <a:ext cx="654843"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C3bis</a:t>
              </a:r>
              <a:endParaRPr lang="es-ES" sz="1000" dirty="0">
                <a:solidFill>
                  <a:schemeClr val="bg2">
                    <a:lumMod val="10000"/>
                  </a:schemeClr>
                </a:solidFill>
              </a:endParaRPr>
            </a:p>
          </p:txBody>
        </p:sp>
        <p:sp>
          <p:nvSpPr>
            <p:cNvPr id="34" name="Rectángulo 33"/>
            <p:cNvSpPr/>
            <p:nvPr/>
          </p:nvSpPr>
          <p:spPr>
            <a:xfrm>
              <a:off x="7823858" y="4490983"/>
              <a:ext cx="635000"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err="1" smtClean="0">
                  <a:solidFill>
                    <a:schemeClr val="bg2">
                      <a:lumMod val="10000"/>
                    </a:schemeClr>
                  </a:solidFill>
                </a:rPr>
                <a:t>Cn</a:t>
              </a:r>
              <a:endParaRPr lang="es-ES" sz="1000" dirty="0">
                <a:solidFill>
                  <a:schemeClr val="bg2">
                    <a:lumMod val="10000"/>
                  </a:schemeClr>
                </a:solidFill>
              </a:endParaRPr>
            </a:p>
          </p:txBody>
        </p:sp>
      </p:grpSp>
      <p:cxnSp>
        <p:nvCxnSpPr>
          <p:cNvPr id="21" name="Conector recto de flecha 20"/>
          <p:cNvCxnSpPr/>
          <p:nvPr/>
        </p:nvCxnSpPr>
        <p:spPr>
          <a:xfrm>
            <a:off x="6982774" y="4479261"/>
            <a:ext cx="624388" cy="54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4945193" y="2508045"/>
            <a:ext cx="37753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Rectángulo 50"/>
          <p:cNvSpPr/>
          <p:nvPr/>
        </p:nvSpPr>
        <p:spPr>
          <a:xfrm>
            <a:off x="1156917" y="2998112"/>
            <a:ext cx="1891865" cy="246221"/>
          </a:xfrm>
          <a:prstGeom prst="rect">
            <a:avLst/>
          </a:prstGeom>
        </p:spPr>
        <p:txBody>
          <a:bodyPr wrap="none">
            <a:spAutoFit/>
          </a:bodyPr>
          <a:lstStyle/>
          <a:p>
            <a:pPr algn="just">
              <a:spcAft>
                <a:spcPts val="0"/>
              </a:spcAft>
            </a:pPr>
            <a:r>
              <a:rPr lang="es-ES_tradnl" sz="1000"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entregaDocumentosPresentador</a:t>
            </a:r>
            <a:endParaRPr lang="es-ES" sz="1000"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8" name="Picture 4" descr="Resultado de imagen de bandeja entr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4715" y="3342368"/>
            <a:ext cx="479425" cy="47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09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37" name="Elipse 36"/>
          <p:cNvSpPr/>
          <p:nvPr/>
        </p:nvSpPr>
        <p:spPr>
          <a:xfrm>
            <a:off x="2878666" y="1569476"/>
            <a:ext cx="2040467" cy="2012606"/>
          </a:xfrm>
          <a:prstGeom prst="ellipse">
            <a:avLst/>
          </a:prstGeom>
          <a:solidFill>
            <a:schemeClr val="bg1"/>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200" dirty="0" smtClean="0">
                <a:solidFill>
                  <a:schemeClr val="bg1">
                    <a:lumMod val="50000"/>
                  </a:schemeClr>
                </a:solidFill>
                <a:latin typeface="Aharoni" panose="02010803020104030203" pitchFamily="2" charset="-79"/>
                <a:cs typeface="Aharoni" panose="02010803020104030203" pitchFamily="2" charset="-79"/>
              </a:rPr>
              <a:t>SANDRA</a:t>
            </a:r>
          </a:p>
          <a:p>
            <a:pPr algn="ctr"/>
            <a:r>
              <a:rPr lang="es-ES" sz="900" dirty="0">
                <a:solidFill>
                  <a:schemeClr val="tx2">
                    <a:lumMod val="50000"/>
                  </a:schemeClr>
                </a:solidFill>
              </a:rPr>
              <a:t>Gestión de Expedientes en Trámite (SGDE)</a:t>
            </a:r>
          </a:p>
          <a:p>
            <a:pPr algn="ctr"/>
            <a:endParaRPr lang="es-ES" sz="900" dirty="0">
              <a:solidFill>
                <a:schemeClr val="dk1"/>
              </a:solidFill>
            </a:endParaRPr>
          </a:p>
        </p:txBody>
      </p:sp>
      <p:grpSp>
        <p:nvGrpSpPr>
          <p:cNvPr id="41" name="Grupo 40"/>
          <p:cNvGrpSpPr/>
          <p:nvPr/>
        </p:nvGrpSpPr>
        <p:grpSpPr>
          <a:xfrm>
            <a:off x="3319434" y="2456560"/>
            <a:ext cx="1048866" cy="800856"/>
            <a:chOff x="459588" y="3775150"/>
            <a:chExt cx="1810482" cy="1474689"/>
          </a:xfrm>
        </p:grpSpPr>
        <p:pic>
          <p:nvPicPr>
            <p:cNvPr id="42"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ctángulo 45"/>
          <p:cNvSpPr/>
          <p:nvPr/>
        </p:nvSpPr>
        <p:spPr>
          <a:xfrm>
            <a:off x="1223529" y="2137483"/>
            <a:ext cx="1849697" cy="87659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smtClean="0">
                <a:solidFill>
                  <a:srgbClr val="FF0000"/>
                </a:solidFill>
              </a:rPr>
              <a:t>PRESENTADOR</a:t>
            </a:r>
          </a:p>
          <a:p>
            <a:pPr marL="171450" indent="-171450">
              <a:buFont typeface="Arial" panose="020B0604020202020204" pitchFamily="34" charset="0"/>
              <a:buChar char="•"/>
            </a:pPr>
            <a:r>
              <a:rPr lang="es-ES_tradnl" sz="800" dirty="0" smtClean="0">
                <a:solidFill>
                  <a:schemeClr val="bg1">
                    <a:lumMod val="50000"/>
                  </a:schemeClr>
                </a:solidFill>
              </a:rPr>
              <a:t>AUTENTICACION/ REPRESENTACION</a:t>
            </a:r>
          </a:p>
          <a:p>
            <a:pPr marL="171450" indent="-171450">
              <a:buFont typeface="Arial" panose="020B0604020202020204" pitchFamily="34" charset="0"/>
              <a:buChar char="•"/>
            </a:pPr>
            <a:r>
              <a:rPr lang="es-ES_tradnl" sz="800" dirty="0" smtClean="0">
                <a:solidFill>
                  <a:schemeClr val="bg1">
                    <a:lumMod val="50000"/>
                  </a:schemeClr>
                </a:solidFill>
              </a:rPr>
              <a:t>COMUNICACIÓN / NOTIFICACIÓN</a:t>
            </a:r>
          </a:p>
          <a:p>
            <a:pPr marL="171450" indent="-171450">
              <a:buFont typeface="Arial" panose="020B0604020202020204" pitchFamily="34" charset="0"/>
              <a:buChar char="•"/>
            </a:pPr>
            <a:r>
              <a:rPr lang="es-ES_tradnl" sz="800" dirty="0" smtClean="0">
                <a:solidFill>
                  <a:schemeClr val="bg1">
                    <a:lumMod val="50000"/>
                  </a:schemeClr>
                </a:solidFill>
              </a:rPr>
              <a:t>ANEXOS</a:t>
            </a:r>
          </a:p>
          <a:p>
            <a:pPr marL="171450" indent="-171450">
              <a:buFont typeface="Arial" panose="020B0604020202020204" pitchFamily="34" charset="0"/>
              <a:buChar char="•"/>
            </a:pPr>
            <a:r>
              <a:rPr lang="es-ES_tradnl" sz="800" dirty="0" smtClean="0">
                <a:solidFill>
                  <a:schemeClr val="bg1">
                    <a:lumMod val="50000"/>
                  </a:schemeClr>
                </a:solidFill>
              </a:rPr>
              <a:t>CERTIFICADOS</a:t>
            </a:r>
          </a:p>
          <a:p>
            <a:pPr marL="171450" indent="-171450">
              <a:buFont typeface="Arial" panose="020B0604020202020204" pitchFamily="34" charset="0"/>
              <a:buChar char="•"/>
            </a:pPr>
            <a:r>
              <a:rPr lang="es-ES_tradnl" sz="800" dirty="0" smtClean="0">
                <a:solidFill>
                  <a:schemeClr val="bg1">
                    <a:lumMod val="50000"/>
                  </a:schemeClr>
                </a:solidFill>
              </a:rPr>
              <a:t>TASA /PAGO</a:t>
            </a:r>
          </a:p>
        </p:txBody>
      </p:sp>
      <p:grpSp>
        <p:nvGrpSpPr>
          <p:cNvPr id="16" name="Grupo 15"/>
          <p:cNvGrpSpPr/>
          <p:nvPr/>
        </p:nvGrpSpPr>
        <p:grpSpPr>
          <a:xfrm>
            <a:off x="3293536" y="3792329"/>
            <a:ext cx="1914598" cy="1276419"/>
            <a:chOff x="2988734" y="4419286"/>
            <a:chExt cx="1914598" cy="1276419"/>
          </a:xfrm>
          <a:noFill/>
        </p:grpSpPr>
        <p:sp>
          <p:nvSpPr>
            <p:cNvPr id="8" name="Rectángulo 7"/>
            <p:cNvSpPr/>
            <p:nvPr/>
          </p:nvSpPr>
          <p:spPr>
            <a:xfrm>
              <a:off x="3156333" y="4419286"/>
              <a:ext cx="1746999" cy="1276419"/>
            </a:xfrm>
            <a:prstGeom prst="rect">
              <a:avLst/>
            </a:prstGeom>
            <a:gr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smtClean="0">
                  <a:solidFill>
                    <a:schemeClr val="tx1">
                      <a:lumMod val="50000"/>
                      <a:lumOff val="50000"/>
                    </a:schemeClr>
                  </a:solidFill>
                </a:rPr>
                <a:t>BANDEJA ENTRADA</a:t>
              </a:r>
            </a:p>
            <a:p>
              <a:r>
                <a:rPr lang="es-ES_tradnl" sz="1200" b="1" dirty="0" smtClean="0">
                  <a:solidFill>
                    <a:schemeClr val="tx1">
                      <a:lumMod val="50000"/>
                      <a:lumOff val="50000"/>
                    </a:schemeClr>
                  </a:solidFill>
                </a:rPr>
                <a:t>Eventos Presentador</a:t>
              </a:r>
            </a:p>
            <a:p>
              <a:r>
                <a:rPr lang="es-ES_tradnl" sz="1000" dirty="0">
                  <a:solidFill>
                    <a:schemeClr val="bg1">
                      <a:lumMod val="50000"/>
                    </a:schemeClr>
                  </a:solidFill>
                </a:rPr>
                <a:t>01-Solicitud Presencial</a:t>
              </a:r>
            </a:p>
            <a:p>
              <a:r>
                <a:rPr lang="es-ES_tradnl" sz="1000" dirty="0">
                  <a:solidFill>
                    <a:schemeClr val="bg1">
                      <a:lumMod val="50000"/>
                    </a:schemeClr>
                  </a:solidFill>
                </a:rPr>
                <a:t>02-Solicitud Sede Específica</a:t>
              </a:r>
            </a:p>
            <a:p>
              <a:r>
                <a:rPr lang="es-ES_tradnl" sz="1000" dirty="0">
                  <a:solidFill>
                    <a:schemeClr val="bg1">
                      <a:lumMod val="50000"/>
                    </a:schemeClr>
                  </a:solidFill>
                </a:rPr>
                <a:t>03-Solicitud Sede Genérica</a:t>
              </a:r>
              <a:endParaRPr lang="es-ES" sz="1000" dirty="0">
                <a:solidFill>
                  <a:schemeClr val="bg1">
                    <a:lumMod val="50000"/>
                  </a:schemeClr>
                </a:solidFill>
              </a:endParaRPr>
            </a:p>
            <a:p>
              <a:r>
                <a:rPr lang="es-ES_tradnl" sz="1000" dirty="0">
                  <a:solidFill>
                    <a:schemeClr val="bg1">
                      <a:lumMod val="50000"/>
                    </a:schemeClr>
                  </a:solidFill>
                </a:rPr>
                <a:t>04-Trámite Presencial</a:t>
              </a:r>
            </a:p>
            <a:p>
              <a:r>
                <a:rPr lang="es-ES_tradnl" sz="1000" dirty="0">
                  <a:solidFill>
                    <a:schemeClr val="bg1">
                      <a:lumMod val="50000"/>
                    </a:schemeClr>
                  </a:solidFill>
                </a:rPr>
                <a:t>05-Tramite </a:t>
              </a:r>
              <a:r>
                <a:rPr lang="es-ES_tradnl" sz="1000" dirty="0" smtClean="0">
                  <a:solidFill>
                    <a:schemeClr val="bg1">
                      <a:lumMod val="50000"/>
                    </a:schemeClr>
                  </a:solidFill>
                </a:rPr>
                <a:t>Genérico</a:t>
              </a:r>
              <a:endParaRPr lang="es-ES_tradnl" sz="1000" dirty="0">
                <a:solidFill>
                  <a:schemeClr val="bg1">
                    <a:lumMod val="50000"/>
                  </a:schemeClr>
                </a:solidFill>
              </a:endParaRPr>
            </a:p>
          </p:txBody>
        </p:sp>
        <p:sp>
          <p:nvSpPr>
            <p:cNvPr id="15" name="Llaves 14"/>
            <p:cNvSpPr/>
            <p:nvPr/>
          </p:nvSpPr>
          <p:spPr>
            <a:xfrm>
              <a:off x="2988734" y="4419286"/>
              <a:ext cx="1845734" cy="1276419"/>
            </a:xfrm>
            <a:prstGeom prst="bracePair">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cxnSp>
        <p:nvCxnSpPr>
          <p:cNvPr id="23" name="Conector recto de flecha 22"/>
          <p:cNvCxnSpPr/>
          <p:nvPr/>
        </p:nvCxnSpPr>
        <p:spPr>
          <a:xfrm>
            <a:off x="4945193" y="2508045"/>
            <a:ext cx="37753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Rectángulo 50"/>
          <p:cNvSpPr/>
          <p:nvPr/>
        </p:nvSpPr>
        <p:spPr>
          <a:xfrm>
            <a:off x="1156917" y="2998112"/>
            <a:ext cx="1891865" cy="246221"/>
          </a:xfrm>
          <a:prstGeom prst="rect">
            <a:avLst/>
          </a:prstGeom>
        </p:spPr>
        <p:txBody>
          <a:bodyPr wrap="none">
            <a:spAutoFit/>
          </a:bodyPr>
          <a:lstStyle/>
          <a:p>
            <a:pPr algn="just">
              <a:spcAft>
                <a:spcPts val="0"/>
              </a:spcAft>
            </a:pPr>
            <a:r>
              <a:rPr lang="es-ES_tradnl" sz="1000"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entregaDocumentosPresentador</a:t>
            </a:r>
            <a:endParaRPr lang="es-ES" sz="1000"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8" name="Picture 4" descr="Resultado de imagen de bandeja entr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4715" y="3342368"/>
            <a:ext cx="479425" cy="47942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upo 26"/>
          <p:cNvGrpSpPr/>
          <p:nvPr/>
        </p:nvGrpSpPr>
        <p:grpSpPr>
          <a:xfrm>
            <a:off x="3276719" y="5278995"/>
            <a:ext cx="3790967" cy="1297594"/>
            <a:chOff x="3077591" y="4410470"/>
            <a:chExt cx="2046870" cy="1297594"/>
          </a:xfrm>
          <a:noFill/>
        </p:grpSpPr>
        <p:sp>
          <p:nvSpPr>
            <p:cNvPr id="28" name="Rectángulo 27"/>
            <p:cNvSpPr/>
            <p:nvPr/>
          </p:nvSpPr>
          <p:spPr>
            <a:xfrm>
              <a:off x="3208318" y="4410470"/>
              <a:ext cx="1916143" cy="1276419"/>
            </a:xfrm>
            <a:prstGeom prst="rect">
              <a:avLst/>
            </a:prstGeom>
            <a:gr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a:solidFill>
                    <a:schemeClr val="tx1">
                      <a:lumMod val="50000"/>
                      <a:lumOff val="50000"/>
                    </a:schemeClr>
                  </a:solidFill>
                </a:rPr>
                <a:t>BANDEJA ENTRADA</a:t>
              </a:r>
            </a:p>
            <a:p>
              <a:r>
                <a:rPr lang="es-ES_tradnl" sz="1200" b="1" dirty="0">
                  <a:solidFill>
                    <a:schemeClr val="tx1">
                      <a:lumMod val="50000"/>
                      <a:lumOff val="50000"/>
                    </a:schemeClr>
                  </a:solidFill>
                </a:rPr>
                <a:t>Eventos </a:t>
              </a:r>
              <a:r>
                <a:rPr lang="es-ES_tradnl" sz="1200" b="1" dirty="0" smtClean="0">
                  <a:solidFill>
                    <a:schemeClr val="tx1">
                      <a:lumMod val="50000"/>
                      <a:lumOff val="50000"/>
                    </a:schemeClr>
                  </a:solidFill>
                </a:rPr>
                <a:t>Tramitación</a:t>
              </a:r>
              <a:endParaRPr lang="es-ES_tradnl" sz="1200" b="1" dirty="0">
                <a:solidFill>
                  <a:schemeClr val="tx1">
                    <a:lumMod val="50000"/>
                    <a:lumOff val="50000"/>
                  </a:schemeClr>
                </a:solidFill>
              </a:endParaRPr>
            </a:p>
            <a:p>
              <a:r>
                <a:rPr lang="es-ES" sz="1000" dirty="0" smtClean="0">
                  <a:solidFill>
                    <a:schemeClr val="bg1">
                      <a:lumMod val="50000"/>
                    </a:schemeClr>
                  </a:solidFill>
                </a:rPr>
                <a:t>07-Notificación Interesado (</a:t>
              </a:r>
              <a:r>
                <a:rPr lang="es-ES" sz="1000" b="1" dirty="0" smtClean="0">
                  <a:solidFill>
                    <a:schemeClr val="bg1">
                      <a:lumMod val="50000"/>
                    </a:schemeClr>
                  </a:solidFill>
                </a:rPr>
                <a:t>enviada</a:t>
              </a:r>
              <a:r>
                <a:rPr lang="es-ES" sz="1000" dirty="0" smtClean="0">
                  <a:solidFill>
                    <a:schemeClr val="bg1">
                      <a:lumMod val="50000"/>
                    </a:schemeClr>
                  </a:solidFill>
                </a:rPr>
                <a:t>, notificada, rechazada)</a:t>
              </a:r>
            </a:p>
            <a:p>
              <a:r>
                <a:rPr lang="es-ES" sz="1000" dirty="0" smtClean="0">
                  <a:solidFill>
                    <a:schemeClr val="bg1">
                      <a:lumMod val="50000"/>
                    </a:schemeClr>
                  </a:solidFill>
                </a:rPr>
                <a:t>08-Comunicación interior (</a:t>
              </a:r>
              <a:r>
                <a:rPr lang="es-ES" sz="1000" b="1" dirty="0" smtClean="0">
                  <a:solidFill>
                    <a:schemeClr val="bg1">
                      <a:lumMod val="50000"/>
                    </a:schemeClr>
                  </a:solidFill>
                </a:rPr>
                <a:t>enviada</a:t>
              </a:r>
              <a:r>
                <a:rPr lang="es-ES" sz="1000" dirty="0" smtClean="0">
                  <a:solidFill>
                    <a:schemeClr val="bg1">
                      <a:lumMod val="50000"/>
                    </a:schemeClr>
                  </a:solidFill>
                </a:rPr>
                <a:t>, </a:t>
              </a:r>
              <a:r>
                <a:rPr lang="es-ES" sz="1000" dirty="0" err="1" smtClean="0">
                  <a:solidFill>
                    <a:schemeClr val="bg1">
                      <a:lumMod val="50000"/>
                    </a:schemeClr>
                  </a:solidFill>
                </a:rPr>
                <a:t>leida</a:t>
              </a:r>
              <a:r>
                <a:rPr lang="es-ES" sz="1000" dirty="0" smtClean="0">
                  <a:solidFill>
                    <a:schemeClr val="bg1">
                      <a:lumMod val="50000"/>
                    </a:schemeClr>
                  </a:solidFill>
                </a:rPr>
                <a:t>, rechazada)</a:t>
              </a:r>
              <a:endParaRPr lang="es-ES" sz="1000" dirty="0">
                <a:solidFill>
                  <a:schemeClr val="bg1">
                    <a:lumMod val="50000"/>
                  </a:schemeClr>
                </a:solidFill>
              </a:endParaRPr>
            </a:p>
            <a:p>
              <a:r>
                <a:rPr lang="es-ES" sz="1000" dirty="0">
                  <a:solidFill>
                    <a:schemeClr val="bg1">
                      <a:lumMod val="50000"/>
                    </a:schemeClr>
                  </a:solidFill>
                </a:rPr>
                <a:t>09-Firma </a:t>
              </a:r>
              <a:r>
                <a:rPr lang="es-ES" sz="1000" dirty="0" smtClean="0">
                  <a:solidFill>
                    <a:schemeClr val="bg1">
                      <a:lumMod val="50000"/>
                    </a:schemeClr>
                  </a:solidFill>
                </a:rPr>
                <a:t>(</a:t>
              </a:r>
              <a:r>
                <a:rPr lang="es-ES" sz="1000" b="1" dirty="0" smtClean="0">
                  <a:solidFill>
                    <a:schemeClr val="bg1">
                      <a:lumMod val="50000"/>
                    </a:schemeClr>
                  </a:solidFill>
                </a:rPr>
                <a:t>enviada</a:t>
              </a:r>
              <a:r>
                <a:rPr lang="es-ES" sz="1000" dirty="0" smtClean="0">
                  <a:solidFill>
                    <a:schemeClr val="bg1">
                      <a:lumMod val="50000"/>
                    </a:schemeClr>
                  </a:solidFill>
                </a:rPr>
                <a:t>, firmada, rechazada, anulada)</a:t>
              </a:r>
              <a:endParaRPr lang="es-ES" sz="1000" dirty="0">
                <a:solidFill>
                  <a:schemeClr val="bg1">
                    <a:lumMod val="50000"/>
                  </a:schemeClr>
                </a:solidFill>
              </a:endParaRPr>
            </a:p>
            <a:p>
              <a:r>
                <a:rPr lang="es-ES" sz="1000" dirty="0" smtClean="0">
                  <a:solidFill>
                    <a:schemeClr val="bg1">
                      <a:lumMod val="50000"/>
                    </a:schemeClr>
                  </a:solidFill>
                </a:rPr>
                <a:t>10-Certificado </a:t>
              </a:r>
              <a:endParaRPr lang="es-ES" sz="1000" dirty="0">
                <a:solidFill>
                  <a:schemeClr val="bg1">
                    <a:lumMod val="50000"/>
                  </a:schemeClr>
                </a:solidFill>
              </a:endParaRPr>
            </a:p>
            <a:p>
              <a:r>
                <a:rPr lang="es-ES" sz="1000" dirty="0" smtClean="0">
                  <a:solidFill>
                    <a:schemeClr val="bg1">
                      <a:lumMod val="50000"/>
                    </a:schemeClr>
                  </a:solidFill>
                </a:rPr>
                <a:t>11-CI Salida </a:t>
              </a:r>
              <a:r>
                <a:rPr lang="es-ES" sz="1000" dirty="0">
                  <a:solidFill>
                    <a:schemeClr val="bg1">
                      <a:lumMod val="50000"/>
                    </a:schemeClr>
                  </a:solidFill>
                </a:rPr>
                <a:t>(</a:t>
              </a:r>
              <a:r>
                <a:rPr lang="es-ES" sz="1000" b="1" dirty="0">
                  <a:solidFill>
                    <a:schemeClr val="bg1">
                      <a:lumMod val="50000"/>
                    </a:schemeClr>
                  </a:solidFill>
                </a:rPr>
                <a:t>enviada</a:t>
              </a:r>
              <a:r>
                <a:rPr lang="es-ES" sz="1000" dirty="0">
                  <a:solidFill>
                    <a:schemeClr val="bg1">
                      <a:lumMod val="50000"/>
                    </a:schemeClr>
                  </a:solidFill>
                </a:rPr>
                <a:t>, </a:t>
              </a:r>
              <a:r>
                <a:rPr lang="es-ES" sz="1000" dirty="0" err="1">
                  <a:solidFill>
                    <a:schemeClr val="bg1">
                      <a:lumMod val="50000"/>
                    </a:schemeClr>
                  </a:solidFill>
                </a:rPr>
                <a:t>leida</a:t>
              </a:r>
              <a:r>
                <a:rPr lang="es-ES" sz="1000" dirty="0">
                  <a:solidFill>
                    <a:schemeClr val="bg1">
                      <a:lumMod val="50000"/>
                    </a:schemeClr>
                  </a:solidFill>
                </a:rPr>
                <a:t>, rechazada</a:t>
              </a:r>
              <a:r>
                <a:rPr lang="es-ES" sz="1000" dirty="0" smtClean="0">
                  <a:solidFill>
                    <a:schemeClr val="bg1">
                      <a:lumMod val="50000"/>
                    </a:schemeClr>
                  </a:solidFill>
                </a:rPr>
                <a:t>)</a:t>
              </a:r>
              <a:endParaRPr lang="es-ES" sz="1000" dirty="0">
                <a:solidFill>
                  <a:schemeClr val="bg1">
                    <a:lumMod val="50000"/>
                  </a:schemeClr>
                </a:solidFill>
              </a:endParaRPr>
            </a:p>
            <a:p>
              <a:r>
                <a:rPr lang="es-ES" sz="1000" dirty="0" smtClean="0">
                  <a:solidFill>
                    <a:schemeClr val="bg1">
                      <a:lumMod val="50000"/>
                    </a:schemeClr>
                  </a:solidFill>
                </a:rPr>
                <a:t>12-CI Entrada</a:t>
              </a:r>
            </a:p>
            <a:p>
              <a:r>
                <a:rPr lang="es-ES_tradnl" sz="1000" dirty="0" smtClean="0">
                  <a:solidFill>
                    <a:schemeClr val="bg1">
                      <a:lumMod val="50000"/>
                    </a:schemeClr>
                  </a:solidFill>
                </a:rPr>
                <a:t>…</a:t>
              </a:r>
              <a:endParaRPr lang="es-ES" sz="1000" dirty="0">
                <a:solidFill>
                  <a:schemeClr val="bg1">
                    <a:lumMod val="50000"/>
                  </a:schemeClr>
                </a:solidFill>
              </a:endParaRPr>
            </a:p>
          </p:txBody>
        </p:sp>
        <p:sp>
          <p:nvSpPr>
            <p:cNvPr id="35" name="Llaves 34"/>
            <p:cNvSpPr/>
            <p:nvPr/>
          </p:nvSpPr>
          <p:spPr>
            <a:xfrm>
              <a:off x="3077591" y="4431645"/>
              <a:ext cx="1994885" cy="1276419"/>
            </a:xfrm>
            <a:prstGeom prst="bracePair">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cxnSp>
        <p:nvCxnSpPr>
          <p:cNvPr id="36" name="Conector recto de flecha 35"/>
          <p:cNvCxnSpPr/>
          <p:nvPr/>
        </p:nvCxnSpPr>
        <p:spPr>
          <a:xfrm flipV="1">
            <a:off x="6971406" y="4646227"/>
            <a:ext cx="716480" cy="6539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Rectángulo 37"/>
          <p:cNvSpPr/>
          <p:nvPr/>
        </p:nvSpPr>
        <p:spPr>
          <a:xfrm>
            <a:off x="5352632" y="621712"/>
            <a:ext cx="2499159" cy="3631763"/>
          </a:xfrm>
          <a:prstGeom prst="rect">
            <a:avLst/>
          </a:prstGeom>
        </p:spPr>
        <p:txBody>
          <a:bodyPr wrap="square">
            <a:spAutoFit/>
          </a:bodyPr>
          <a:lstStyle/>
          <a:p>
            <a:pPr algn="just">
              <a:spcAft>
                <a:spcPts val="0"/>
              </a:spcAft>
            </a:pPr>
            <a:r>
              <a:rPr lang="es-ES_tradnl" sz="1000" b="1" u="sng" dirty="0" smtClean="0">
                <a:solidFill>
                  <a:schemeClr val="tx1">
                    <a:lumMod val="50000"/>
                    <a:lumOff val="50000"/>
                  </a:schemeClr>
                </a:solidFill>
              </a:rPr>
              <a:t>Operaciones documentales </a:t>
            </a:r>
            <a:r>
              <a:rPr lang="es-ES_tradnl" sz="1000" b="1" u="sng" dirty="0">
                <a:solidFill>
                  <a:schemeClr val="tx1">
                    <a:lumMod val="50000"/>
                    <a:lumOff val="50000"/>
                  </a:schemeClr>
                </a:solidFill>
              </a:rPr>
              <a:t>del expediente</a:t>
            </a:r>
          </a:p>
          <a:p>
            <a:pPr algn="just">
              <a:spcAft>
                <a:spcPts val="0"/>
              </a:spcAft>
            </a:pPr>
            <a:r>
              <a:rPr lang="es-ES_tradnl" sz="1000" dirty="0" smtClean="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altaDocumentoOriginal</a:t>
            </a:r>
            <a:endParaRPr lang="es-ES" sz="1000"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altaExpediente</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generaExpedienteSolicitud</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modificaExpediente</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_tradnl" sz="1000"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altaDocumentosPresentador</a:t>
            </a:r>
            <a:endParaRPr lang="es-ES" sz="1000"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_tradnl" sz="1000"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entregaDocumentosPresentador</a:t>
            </a:r>
            <a:endParaRPr lang="es-ES" sz="1000"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altaDocumentoOtros</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consultaDocumentos</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consultaExpedientes</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obtenDocumento</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obtenExpediente</a:t>
            </a:r>
            <a:endParaRPr lang="es-ES_tradnl" sz="1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endParaRPr lang="es-ES_tradnl" sz="1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b="1" u="sng" dirty="0" smtClean="0">
                <a:solidFill>
                  <a:schemeClr val="tx1">
                    <a:lumMod val="50000"/>
                    <a:lumOff val="50000"/>
                  </a:schemeClr>
                </a:solidFill>
              </a:rPr>
              <a:t>Operaciones indirectas sobre el </a:t>
            </a:r>
            <a:r>
              <a:rPr lang="es-ES_tradnl" sz="1000" b="1" u="sng" dirty="0">
                <a:solidFill>
                  <a:schemeClr val="tx1">
                    <a:lumMod val="50000"/>
                    <a:lumOff val="50000"/>
                  </a:schemeClr>
                </a:solidFill>
              </a:rPr>
              <a:t>expediente</a:t>
            </a:r>
            <a:endParaRPr lang="es-ES" sz="1000" b="1" u="sng" dirty="0">
              <a:solidFill>
                <a:schemeClr val="tx1">
                  <a:lumMod val="50000"/>
                  <a:lumOff val="50000"/>
                </a:schemeClr>
              </a:solidFill>
            </a:endParaRPr>
          </a:p>
          <a:p>
            <a:pPr algn="just">
              <a:spcAft>
                <a:spcPts val="0"/>
              </a:spcAft>
            </a:pPr>
            <a:r>
              <a:rPr lang="es-ES_tradnl" sz="10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firmaDocumento</a:t>
            </a:r>
            <a:endParaRPr lang="es-ES_tradnl" sz="1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_tradnl" sz="10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fIrmaSelloDocumento</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000" dirty="0" err="1" smtClean="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firmaIncorporaAExpediente</a:t>
            </a:r>
            <a:endParaRPr lang="es-ES_tradnl" sz="1000" dirty="0" smtClean="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s-ES_tradnl" sz="1000" dirty="0" err="1" smtClean="0">
                <a:solidFill>
                  <a:schemeClr val="accent6">
                    <a:lumMod val="75000"/>
                  </a:schemeClr>
                </a:solidFill>
              </a:rPr>
              <a:t>IncluirDocumentoExpediente</a:t>
            </a:r>
            <a:endParaRPr lang="es-ES" sz="1000" dirty="0">
              <a:solidFill>
                <a:schemeClr val="accent6">
                  <a:lumMod val="75000"/>
                </a:schemeClr>
              </a:solidFill>
            </a:endParaRPr>
          </a:p>
          <a:p>
            <a:pPr algn="just">
              <a:spcAft>
                <a:spcPts val="0"/>
              </a:spcAft>
            </a:pPr>
            <a:r>
              <a:rPr lang="es-ES_tradnl" sz="10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comunicacionInteriorEnvio</a:t>
            </a:r>
            <a:r>
              <a:rPr lang="es-ES_tradnl" sz="1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es-E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comunicaciónInteresadoEnvio</a:t>
            </a:r>
            <a:endParaRPr lang="es-ES_tradnl" sz="1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s-ES_tradnl" sz="1000" dirty="0" err="1">
                <a:solidFill>
                  <a:srgbClr val="FF0000"/>
                </a:solidFill>
              </a:rPr>
              <a:t>obtenCertificadoInteresado</a:t>
            </a:r>
            <a:endParaRPr lang="es-ES" sz="1000" dirty="0">
              <a:solidFill>
                <a:srgbClr val="FF0000"/>
              </a:solidFill>
            </a:endParaRPr>
          </a:p>
          <a:p>
            <a:r>
              <a:rPr lang="es-ES_tradnl" sz="1000" dirty="0" err="1" smtClean="0">
                <a:solidFill>
                  <a:srgbClr val="FF0000"/>
                </a:solidFill>
              </a:rPr>
              <a:t>cambiaEstadoSolicitud</a:t>
            </a:r>
            <a:endParaRPr lang="es-ES_tradnl" sz="1000" dirty="0" smtClean="0">
              <a:solidFill>
                <a:srgbClr val="FF0000"/>
              </a:solidFill>
            </a:endParaRPr>
          </a:p>
          <a:p>
            <a:r>
              <a:rPr lang="es-ES_tradnl" sz="1000" dirty="0" smtClean="0">
                <a:solidFill>
                  <a:srgbClr val="FF0000"/>
                </a:solidFill>
              </a:rPr>
              <a:t>…</a:t>
            </a:r>
          </a:p>
        </p:txBody>
      </p:sp>
      <p:sp>
        <p:nvSpPr>
          <p:cNvPr id="39" name="Rectángulo 38"/>
          <p:cNvSpPr/>
          <p:nvPr/>
        </p:nvSpPr>
        <p:spPr>
          <a:xfrm>
            <a:off x="5306869" y="4283572"/>
            <a:ext cx="1769239" cy="553998"/>
          </a:xfrm>
          <a:prstGeom prst="rect">
            <a:avLst/>
          </a:prstGeom>
        </p:spPr>
        <p:txBody>
          <a:bodyPr wrap="square">
            <a:spAutoFit/>
          </a:bodyPr>
          <a:lstStyle/>
          <a:p>
            <a:r>
              <a:rPr lang="es-ES_tradnl" sz="1000" b="1" u="sng" dirty="0">
                <a:solidFill>
                  <a:schemeClr val="tx1">
                    <a:lumMod val="50000"/>
                    <a:lumOff val="50000"/>
                  </a:schemeClr>
                </a:solidFill>
              </a:rPr>
              <a:t>Operaciones </a:t>
            </a:r>
            <a:r>
              <a:rPr lang="es-ES_tradnl" sz="1000" b="1" u="sng" dirty="0" smtClean="0">
                <a:solidFill>
                  <a:schemeClr val="tx1">
                    <a:lumMod val="50000"/>
                    <a:lumOff val="50000"/>
                  </a:schemeClr>
                </a:solidFill>
              </a:rPr>
              <a:t>de Eventos</a:t>
            </a:r>
            <a:endParaRPr lang="es-ES_tradnl" sz="1000" dirty="0" smtClean="0">
              <a:solidFill>
                <a:srgbClr val="FF0000"/>
              </a:solidFill>
            </a:endParaRPr>
          </a:p>
          <a:p>
            <a:pPr>
              <a:spcAft>
                <a:spcPts val="0"/>
              </a:spcAft>
            </a:pPr>
            <a:r>
              <a:rPr lang="es-ES_tradnl" sz="1000" dirty="0" err="1" smtClean="0">
                <a:solidFill>
                  <a:srgbClr val="FF0000"/>
                </a:solidFill>
              </a:rPr>
              <a:t>consultaEventos</a:t>
            </a:r>
            <a:endParaRPr lang="es-ES" sz="1000" dirty="0">
              <a:solidFill>
                <a:srgbClr val="FF0000"/>
              </a:solidFill>
            </a:endParaRPr>
          </a:p>
          <a:p>
            <a:pPr>
              <a:spcAft>
                <a:spcPts val="0"/>
              </a:spcAft>
            </a:pPr>
            <a:r>
              <a:rPr lang="es-ES_tradnl" sz="1000" dirty="0" err="1">
                <a:solidFill>
                  <a:srgbClr val="FF0000"/>
                </a:solidFill>
              </a:rPr>
              <a:t>cambiaEstadoEvento</a:t>
            </a:r>
            <a:endParaRPr lang="es-ES" sz="1000" dirty="0">
              <a:solidFill>
                <a:srgbClr val="FF0000"/>
              </a:solidFill>
            </a:endParaRPr>
          </a:p>
        </p:txBody>
      </p:sp>
      <p:grpSp>
        <p:nvGrpSpPr>
          <p:cNvPr id="40" name="Grupo 39"/>
          <p:cNvGrpSpPr/>
          <p:nvPr/>
        </p:nvGrpSpPr>
        <p:grpSpPr>
          <a:xfrm>
            <a:off x="7833204" y="742878"/>
            <a:ext cx="896860" cy="3846175"/>
            <a:chOff x="7651555" y="1157625"/>
            <a:chExt cx="896860" cy="3846175"/>
          </a:xfrm>
        </p:grpSpPr>
        <p:sp>
          <p:nvSpPr>
            <p:cNvPr id="45" name="Rectángulo 44"/>
            <p:cNvSpPr/>
            <p:nvPr/>
          </p:nvSpPr>
          <p:spPr>
            <a:xfrm>
              <a:off x="7651555" y="1157625"/>
              <a:ext cx="896860" cy="38461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900" dirty="0">
                  <a:solidFill>
                    <a:schemeClr val="tx1"/>
                  </a:solidFill>
                </a:rPr>
                <a:t>CONSEJERIAS, ORGANISMOS Y ENTES</a:t>
              </a:r>
            </a:p>
            <a:p>
              <a:pPr algn="ctr"/>
              <a:endParaRPr lang="es-ES_tradnl" sz="1050" dirty="0">
                <a:solidFill>
                  <a:schemeClr val="tx1"/>
                </a:solidFill>
              </a:endParaRPr>
            </a:p>
            <a:p>
              <a:pPr algn="ctr"/>
              <a:endParaRPr lang="es-ES_tradnl" sz="1050" dirty="0">
                <a:solidFill>
                  <a:schemeClr val="tx1"/>
                </a:solidFill>
              </a:endParaRPr>
            </a:p>
            <a:p>
              <a:pPr algn="ctr"/>
              <a:endParaRPr lang="es-ES_tradnl" sz="1050" dirty="0">
                <a:solidFill>
                  <a:schemeClr val="tx1"/>
                </a:solidFill>
              </a:endParaRPr>
            </a:p>
            <a:p>
              <a:pPr algn="ctr"/>
              <a:endParaRPr lang="es-ES" sz="1050" dirty="0">
                <a:solidFill>
                  <a:schemeClr val="tx1"/>
                </a:solidFill>
              </a:endParaRPr>
            </a:p>
          </p:txBody>
        </p:sp>
        <p:sp>
          <p:nvSpPr>
            <p:cNvPr id="47" name="Rectángulo 46"/>
            <p:cNvSpPr/>
            <p:nvPr/>
          </p:nvSpPr>
          <p:spPr>
            <a:xfrm>
              <a:off x="7781858" y="1670031"/>
              <a:ext cx="635000"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C1</a:t>
              </a:r>
              <a:endParaRPr lang="es-ES" sz="1000" dirty="0">
                <a:solidFill>
                  <a:schemeClr val="bg2">
                    <a:lumMod val="10000"/>
                  </a:schemeClr>
                </a:solidFill>
              </a:endParaRPr>
            </a:p>
          </p:txBody>
        </p:sp>
        <p:sp>
          <p:nvSpPr>
            <p:cNvPr id="48" name="Rectángulo 47"/>
            <p:cNvSpPr/>
            <p:nvPr/>
          </p:nvSpPr>
          <p:spPr>
            <a:xfrm>
              <a:off x="7781858" y="2238201"/>
              <a:ext cx="635000"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C2</a:t>
              </a:r>
              <a:endParaRPr lang="es-ES" sz="1000" dirty="0">
                <a:solidFill>
                  <a:schemeClr val="bg2">
                    <a:lumMod val="10000"/>
                  </a:schemeClr>
                </a:solidFill>
              </a:endParaRPr>
            </a:p>
          </p:txBody>
        </p:sp>
        <p:sp>
          <p:nvSpPr>
            <p:cNvPr id="49" name="Rectángulo 48"/>
            <p:cNvSpPr/>
            <p:nvPr/>
          </p:nvSpPr>
          <p:spPr>
            <a:xfrm>
              <a:off x="7781858" y="2824304"/>
              <a:ext cx="635000"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a:t>
              </a:r>
              <a:endParaRPr lang="es-ES" sz="1000" dirty="0">
                <a:solidFill>
                  <a:schemeClr val="bg2">
                    <a:lumMod val="10000"/>
                  </a:schemeClr>
                </a:solidFill>
              </a:endParaRPr>
            </a:p>
          </p:txBody>
        </p:sp>
        <p:sp>
          <p:nvSpPr>
            <p:cNvPr id="50" name="Rectángulo 49"/>
            <p:cNvSpPr/>
            <p:nvPr/>
          </p:nvSpPr>
          <p:spPr>
            <a:xfrm>
              <a:off x="7781857" y="3410407"/>
              <a:ext cx="654843"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C3bis</a:t>
              </a:r>
              <a:endParaRPr lang="es-ES" sz="1000" dirty="0">
                <a:solidFill>
                  <a:schemeClr val="bg2">
                    <a:lumMod val="10000"/>
                  </a:schemeClr>
                </a:solidFill>
              </a:endParaRPr>
            </a:p>
          </p:txBody>
        </p:sp>
        <p:sp>
          <p:nvSpPr>
            <p:cNvPr id="52" name="Rectángulo 51"/>
            <p:cNvSpPr/>
            <p:nvPr/>
          </p:nvSpPr>
          <p:spPr>
            <a:xfrm>
              <a:off x="7823858" y="4490983"/>
              <a:ext cx="635000"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err="1" smtClean="0">
                  <a:solidFill>
                    <a:schemeClr val="bg2">
                      <a:lumMod val="10000"/>
                    </a:schemeClr>
                  </a:solidFill>
                </a:rPr>
                <a:t>Cn</a:t>
              </a:r>
              <a:endParaRPr lang="es-ES" sz="1000" dirty="0">
                <a:solidFill>
                  <a:schemeClr val="bg2">
                    <a:lumMod val="10000"/>
                  </a:schemeClr>
                </a:solidFill>
              </a:endParaRPr>
            </a:p>
          </p:txBody>
        </p:sp>
      </p:grpSp>
      <p:cxnSp>
        <p:nvCxnSpPr>
          <p:cNvPr id="53" name="Conector recto de flecha 52"/>
          <p:cNvCxnSpPr/>
          <p:nvPr/>
        </p:nvCxnSpPr>
        <p:spPr>
          <a:xfrm>
            <a:off x="6982774" y="4479261"/>
            <a:ext cx="624388" cy="54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440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37" name="Elipse 36"/>
          <p:cNvSpPr/>
          <p:nvPr/>
        </p:nvSpPr>
        <p:spPr>
          <a:xfrm>
            <a:off x="2929465" y="2221410"/>
            <a:ext cx="2040467" cy="2012606"/>
          </a:xfrm>
          <a:prstGeom prst="ellipse">
            <a:avLst/>
          </a:prstGeom>
          <a:solidFill>
            <a:schemeClr val="bg1"/>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200" dirty="0" smtClean="0">
                <a:solidFill>
                  <a:schemeClr val="bg1">
                    <a:lumMod val="50000"/>
                  </a:schemeClr>
                </a:solidFill>
                <a:latin typeface="Aharoni" panose="02010803020104030203" pitchFamily="2" charset="-79"/>
                <a:cs typeface="Aharoni" panose="02010803020104030203" pitchFamily="2" charset="-79"/>
              </a:rPr>
              <a:t>SANDRA</a:t>
            </a:r>
          </a:p>
          <a:p>
            <a:pPr algn="ctr"/>
            <a:r>
              <a:rPr lang="es-ES" sz="900" dirty="0">
                <a:solidFill>
                  <a:schemeClr val="tx2">
                    <a:lumMod val="50000"/>
                  </a:schemeClr>
                </a:solidFill>
              </a:rPr>
              <a:t>Gestión de Expedientes en Trámite (SGDE)</a:t>
            </a:r>
          </a:p>
          <a:p>
            <a:pPr algn="ctr"/>
            <a:endParaRPr lang="es-ES" sz="900" dirty="0">
              <a:solidFill>
                <a:schemeClr val="dk1"/>
              </a:solidFill>
            </a:endParaRPr>
          </a:p>
        </p:txBody>
      </p:sp>
      <p:grpSp>
        <p:nvGrpSpPr>
          <p:cNvPr id="41" name="Grupo 40"/>
          <p:cNvGrpSpPr/>
          <p:nvPr/>
        </p:nvGrpSpPr>
        <p:grpSpPr>
          <a:xfrm>
            <a:off x="3370233" y="3108494"/>
            <a:ext cx="1048866" cy="800856"/>
            <a:chOff x="459588" y="3775150"/>
            <a:chExt cx="1810482" cy="1474689"/>
          </a:xfrm>
        </p:grpSpPr>
        <p:pic>
          <p:nvPicPr>
            <p:cNvPr id="42"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ctángulo 45"/>
          <p:cNvSpPr/>
          <p:nvPr/>
        </p:nvSpPr>
        <p:spPr>
          <a:xfrm>
            <a:off x="1274328" y="2789417"/>
            <a:ext cx="1849697" cy="87659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smtClean="0">
                <a:solidFill>
                  <a:srgbClr val="FF0000"/>
                </a:solidFill>
              </a:rPr>
              <a:t>PRESENTADOR</a:t>
            </a:r>
          </a:p>
          <a:p>
            <a:pPr marL="171450" indent="-171450">
              <a:buFont typeface="Arial" panose="020B0604020202020204" pitchFamily="34" charset="0"/>
              <a:buChar char="•"/>
            </a:pPr>
            <a:r>
              <a:rPr lang="es-ES_tradnl" sz="800" dirty="0" smtClean="0">
                <a:solidFill>
                  <a:schemeClr val="bg1">
                    <a:lumMod val="50000"/>
                  </a:schemeClr>
                </a:solidFill>
              </a:rPr>
              <a:t>AUTENTICACION/ REPRESENTACION</a:t>
            </a:r>
          </a:p>
          <a:p>
            <a:pPr marL="171450" indent="-171450">
              <a:buFont typeface="Arial" panose="020B0604020202020204" pitchFamily="34" charset="0"/>
              <a:buChar char="•"/>
            </a:pPr>
            <a:r>
              <a:rPr lang="es-ES_tradnl" sz="800" dirty="0" smtClean="0">
                <a:solidFill>
                  <a:schemeClr val="bg1">
                    <a:lumMod val="50000"/>
                  </a:schemeClr>
                </a:solidFill>
              </a:rPr>
              <a:t>COMUNICACIÓN / NOTIFICACIÓN</a:t>
            </a:r>
          </a:p>
          <a:p>
            <a:pPr marL="171450" indent="-171450">
              <a:buFont typeface="Arial" panose="020B0604020202020204" pitchFamily="34" charset="0"/>
              <a:buChar char="•"/>
            </a:pPr>
            <a:r>
              <a:rPr lang="es-ES_tradnl" sz="800" dirty="0" smtClean="0">
                <a:solidFill>
                  <a:schemeClr val="bg1">
                    <a:lumMod val="50000"/>
                  </a:schemeClr>
                </a:solidFill>
              </a:rPr>
              <a:t>ANEXOS</a:t>
            </a:r>
          </a:p>
          <a:p>
            <a:pPr marL="171450" indent="-171450">
              <a:buFont typeface="Arial" panose="020B0604020202020204" pitchFamily="34" charset="0"/>
              <a:buChar char="•"/>
            </a:pPr>
            <a:r>
              <a:rPr lang="es-ES_tradnl" sz="800" dirty="0" smtClean="0">
                <a:solidFill>
                  <a:schemeClr val="bg1">
                    <a:lumMod val="50000"/>
                  </a:schemeClr>
                </a:solidFill>
              </a:rPr>
              <a:t>CERTIFICADOS</a:t>
            </a:r>
          </a:p>
          <a:p>
            <a:pPr marL="171450" indent="-171450">
              <a:buFont typeface="Arial" panose="020B0604020202020204" pitchFamily="34" charset="0"/>
              <a:buChar char="•"/>
            </a:pPr>
            <a:r>
              <a:rPr lang="es-ES_tradnl" sz="800" dirty="0" smtClean="0">
                <a:solidFill>
                  <a:schemeClr val="bg1">
                    <a:lumMod val="50000"/>
                  </a:schemeClr>
                </a:solidFill>
              </a:rPr>
              <a:t>TASA /PAGO</a:t>
            </a:r>
          </a:p>
        </p:txBody>
      </p:sp>
      <p:grpSp>
        <p:nvGrpSpPr>
          <p:cNvPr id="16" name="Grupo 15"/>
          <p:cNvGrpSpPr/>
          <p:nvPr/>
        </p:nvGrpSpPr>
        <p:grpSpPr>
          <a:xfrm>
            <a:off x="3116733" y="934403"/>
            <a:ext cx="1914598" cy="1276419"/>
            <a:chOff x="2988734" y="4419286"/>
            <a:chExt cx="1914598" cy="1276419"/>
          </a:xfrm>
          <a:noFill/>
        </p:grpSpPr>
        <p:sp>
          <p:nvSpPr>
            <p:cNvPr id="8" name="Rectángulo 7"/>
            <p:cNvSpPr/>
            <p:nvPr/>
          </p:nvSpPr>
          <p:spPr>
            <a:xfrm>
              <a:off x="3156333" y="4419286"/>
              <a:ext cx="1746999" cy="1276419"/>
            </a:xfrm>
            <a:prstGeom prst="rect">
              <a:avLst/>
            </a:prstGeom>
            <a:gr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err="1" smtClean="0">
                  <a:solidFill>
                    <a:schemeClr val="tx1">
                      <a:lumMod val="50000"/>
                      <a:lumOff val="50000"/>
                    </a:schemeClr>
                  </a:solidFill>
                </a:rPr>
                <a:t>B.Eventos</a:t>
              </a:r>
              <a:endParaRPr lang="es-ES_tradnl" sz="1200" b="1" dirty="0" smtClean="0">
                <a:solidFill>
                  <a:schemeClr val="tx1">
                    <a:lumMod val="50000"/>
                    <a:lumOff val="50000"/>
                  </a:schemeClr>
                </a:solidFill>
              </a:endParaRPr>
            </a:p>
            <a:p>
              <a:r>
                <a:rPr lang="es-ES_tradnl" sz="1000" dirty="0">
                  <a:solidFill>
                    <a:schemeClr val="bg1">
                      <a:lumMod val="50000"/>
                    </a:schemeClr>
                  </a:solidFill>
                </a:rPr>
                <a:t>01-Solicitud Presencial</a:t>
              </a:r>
            </a:p>
            <a:p>
              <a:r>
                <a:rPr lang="es-ES_tradnl" sz="1000" dirty="0">
                  <a:solidFill>
                    <a:schemeClr val="bg1">
                      <a:lumMod val="50000"/>
                    </a:schemeClr>
                  </a:solidFill>
                </a:rPr>
                <a:t>02-Solicitud Sede Específica</a:t>
              </a:r>
            </a:p>
            <a:p>
              <a:r>
                <a:rPr lang="es-ES_tradnl" sz="1000" dirty="0">
                  <a:solidFill>
                    <a:schemeClr val="bg1">
                      <a:lumMod val="50000"/>
                    </a:schemeClr>
                  </a:solidFill>
                </a:rPr>
                <a:t>03-Solicitud Sede Genérica</a:t>
              </a:r>
              <a:endParaRPr lang="es-ES" sz="1000" dirty="0">
                <a:solidFill>
                  <a:schemeClr val="bg1">
                    <a:lumMod val="50000"/>
                  </a:schemeClr>
                </a:solidFill>
              </a:endParaRPr>
            </a:p>
            <a:p>
              <a:r>
                <a:rPr lang="es-ES_tradnl" sz="1000" dirty="0">
                  <a:solidFill>
                    <a:schemeClr val="bg1">
                      <a:lumMod val="50000"/>
                    </a:schemeClr>
                  </a:solidFill>
                </a:rPr>
                <a:t>04-Trámite Presencial</a:t>
              </a:r>
            </a:p>
            <a:p>
              <a:r>
                <a:rPr lang="es-ES_tradnl" sz="1000" dirty="0">
                  <a:solidFill>
                    <a:schemeClr val="bg1">
                      <a:lumMod val="50000"/>
                    </a:schemeClr>
                  </a:solidFill>
                </a:rPr>
                <a:t>05-Tramite </a:t>
              </a:r>
              <a:r>
                <a:rPr lang="es-ES_tradnl" sz="1000" dirty="0" smtClean="0">
                  <a:solidFill>
                    <a:schemeClr val="bg1">
                      <a:lumMod val="50000"/>
                    </a:schemeClr>
                  </a:solidFill>
                </a:rPr>
                <a:t>Genérico</a:t>
              </a:r>
              <a:endParaRPr lang="es-ES_tradnl" sz="1000" dirty="0">
                <a:solidFill>
                  <a:schemeClr val="bg1">
                    <a:lumMod val="50000"/>
                  </a:schemeClr>
                </a:solidFill>
              </a:endParaRPr>
            </a:p>
          </p:txBody>
        </p:sp>
        <p:sp>
          <p:nvSpPr>
            <p:cNvPr id="15" name="Llaves 14"/>
            <p:cNvSpPr/>
            <p:nvPr/>
          </p:nvSpPr>
          <p:spPr>
            <a:xfrm>
              <a:off x="2988734" y="4419286"/>
              <a:ext cx="1845734" cy="1276419"/>
            </a:xfrm>
            <a:prstGeom prst="bracePair">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cxnSp>
        <p:nvCxnSpPr>
          <p:cNvPr id="21" name="Conector recto de flecha 20"/>
          <p:cNvCxnSpPr/>
          <p:nvPr/>
        </p:nvCxnSpPr>
        <p:spPr>
          <a:xfrm>
            <a:off x="5043727" y="1572612"/>
            <a:ext cx="492700" cy="6382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4962467" y="3167019"/>
            <a:ext cx="59171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7" name="Grupo 46"/>
          <p:cNvGrpSpPr/>
          <p:nvPr/>
        </p:nvGrpSpPr>
        <p:grpSpPr>
          <a:xfrm>
            <a:off x="3014789" y="4912885"/>
            <a:ext cx="3790967" cy="1297594"/>
            <a:chOff x="3077591" y="4410470"/>
            <a:chExt cx="2046870" cy="1297594"/>
          </a:xfrm>
          <a:noFill/>
        </p:grpSpPr>
        <p:sp>
          <p:nvSpPr>
            <p:cNvPr id="48" name="Rectángulo 47"/>
            <p:cNvSpPr/>
            <p:nvPr/>
          </p:nvSpPr>
          <p:spPr>
            <a:xfrm>
              <a:off x="3208318" y="4410470"/>
              <a:ext cx="1916143" cy="1276419"/>
            </a:xfrm>
            <a:prstGeom prst="rect">
              <a:avLst/>
            </a:prstGeom>
            <a:gr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err="1" smtClean="0">
                  <a:solidFill>
                    <a:schemeClr val="tx1">
                      <a:lumMod val="50000"/>
                      <a:lumOff val="50000"/>
                    </a:schemeClr>
                  </a:solidFill>
                </a:rPr>
                <a:t>B.Eventos</a:t>
              </a:r>
              <a:endParaRPr lang="es-ES_tradnl" sz="1200" b="1" dirty="0" smtClean="0">
                <a:solidFill>
                  <a:schemeClr val="tx1">
                    <a:lumMod val="50000"/>
                    <a:lumOff val="50000"/>
                  </a:schemeClr>
                </a:solidFill>
              </a:endParaRPr>
            </a:p>
            <a:p>
              <a:r>
                <a:rPr lang="es-ES" sz="1000" dirty="0">
                  <a:solidFill>
                    <a:schemeClr val="bg1">
                      <a:lumMod val="50000"/>
                    </a:schemeClr>
                  </a:solidFill>
                </a:rPr>
                <a:t>07-Notificación </a:t>
              </a:r>
              <a:r>
                <a:rPr lang="es-ES" sz="1000" dirty="0" smtClean="0">
                  <a:solidFill>
                    <a:schemeClr val="bg1">
                      <a:lumMod val="50000"/>
                    </a:schemeClr>
                  </a:solidFill>
                </a:rPr>
                <a:t>Interesado (</a:t>
              </a:r>
              <a:r>
                <a:rPr lang="es-ES" sz="1000" b="1" dirty="0" smtClean="0">
                  <a:solidFill>
                    <a:schemeClr val="bg1">
                      <a:lumMod val="50000"/>
                    </a:schemeClr>
                  </a:solidFill>
                </a:rPr>
                <a:t>enviada</a:t>
              </a:r>
              <a:r>
                <a:rPr lang="es-ES" sz="1000" dirty="0" smtClean="0">
                  <a:solidFill>
                    <a:schemeClr val="bg1">
                      <a:lumMod val="50000"/>
                    </a:schemeClr>
                  </a:solidFill>
                </a:rPr>
                <a:t>, notificada, rechazada)</a:t>
              </a:r>
            </a:p>
            <a:p>
              <a:r>
                <a:rPr lang="es-ES" sz="1000" dirty="0" smtClean="0">
                  <a:solidFill>
                    <a:schemeClr val="bg1">
                      <a:lumMod val="50000"/>
                    </a:schemeClr>
                  </a:solidFill>
                </a:rPr>
                <a:t>08-Comunicación Interesado (</a:t>
              </a:r>
              <a:r>
                <a:rPr lang="es-ES" sz="1000" b="1" dirty="0" smtClean="0">
                  <a:solidFill>
                    <a:schemeClr val="bg1">
                      <a:lumMod val="50000"/>
                    </a:schemeClr>
                  </a:solidFill>
                </a:rPr>
                <a:t>enviada</a:t>
              </a:r>
              <a:r>
                <a:rPr lang="es-ES" sz="1000" dirty="0" smtClean="0">
                  <a:solidFill>
                    <a:schemeClr val="bg1">
                      <a:lumMod val="50000"/>
                    </a:schemeClr>
                  </a:solidFill>
                </a:rPr>
                <a:t>, </a:t>
              </a:r>
              <a:r>
                <a:rPr lang="es-ES" sz="1000" dirty="0" err="1" smtClean="0">
                  <a:solidFill>
                    <a:schemeClr val="bg1">
                      <a:lumMod val="50000"/>
                    </a:schemeClr>
                  </a:solidFill>
                </a:rPr>
                <a:t>leida</a:t>
              </a:r>
              <a:r>
                <a:rPr lang="es-ES" sz="1000" dirty="0" smtClean="0">
                  <a:solidFill>
                    <a:schemeClr val="bg1">
                      <a:lumMod val="50000"/>
                    </a:schemeClr>
                  </a:solidFill>
                </a:rPr>
                <a:t>, rechazada)</a:t>
              </a:r>
              <a:endParaRPr lang="es-ES" sz="1000" dirty="0">
                <a:solidFill>
                  <a:schemeClr val="bg1">
                    <a:lumMod val="50000"/>
                  </a:schemeClr>
                </a:solidFill>
              </a:endParaRPr>
            </a:p>
            <a:p>
              <a:r>
                <a:rPr lang="es-ES" sz="1000" dirty="0">
                  <a:solidFill>
                    <a:schemeClr val="bg1">
                      <a:lumMod val="50000"/>
                    </a:schemeClr>
                  </a:solidFill>
                </a:rPr>
                <a:t>09-Firma </a:t>
              </a:r>
              <a:r>
                <a:rPr lang="es-ES" sz="1000" dirty="0" smtClean="0">
                  <a:solidFill>
                    <a:schemeClr val="bg1">
                      <a:lumMod val="50000"/>
                    </a:schemeClr>
                  </a:solidFill>
                </a:rPr>
                <a:t>(</a:t>
              </a:r>
              <a:r>
                <a:rPr lang="es-ES" sz="1000" b="1" dirty="0" smtClean="0">
                  <a:solidFill>
                    <a:schemeClr val="bg1">
                      <a:lumMod val="50000"/>
                    </a:schemeClr>
                  </a:solidFill>
                </a:rPr>
                <a:t>enviada</a:t>
              </a:r>
              <a:r>
                <a:rPr lang="es-ES" sz="1000" dirty="0" smtClean="0">
                  <a:solidFill>
                    <a:schemeClr val="bg1">
                      <a:lumMod val="50000"/>
                    </a:schemeClr>
                  </a:solidFill>
                </a:rPr>
                <a:t>, firmada, rechazada, anulada)</a:t>
              </a:r>
              <a:endParaRPr lang="es-ES" sz="1000" dirty="0">
                <a:solidFill>
                  <a:schemeClr val="bg1">
                    <a:lumMod val="50000"/>
                  </a:schemeClr>
                </a:solidFill>
              </a:endParaRPr>
            </a:p>
            <a:p>
              <a:r>
                <a:rPr lang="es-ES" sz="1000" dirty="0" smtClean="0">
                  <a:solidFill>
                    <a:schemeClr val="bg1">
                      <a:lumMod val="50000"/>
                    </a:schemeClr>
                  </a:solidFill>
                </a:rPr>
                <a:t>10-Certificado </a:t>
              </a:r>
              <a:endParaRPr lang="es-ES" sz="1000" dirty="0">
                <a:solidFill>
                  <a:schemeClr val="bg1">
                    <a:lumMod val="50000"/>
                  </a:schemeClr>
                </a:solidFill>
              </a:endParaRPr>
            </a:p>
            <a:p>
              <a:r>
                <a:rPr lang="es-ES" sz="1000" dirty="0" smtClean="0">
                  <a:solidFill>
                    <a:schemeClr val="bg1">
                      <a:lumMod val="50000"/>
                    </a:schemeClr>
                  </a:solidFill>
                </a:rPr>
                <a:t>11-CI Salida </a:t>
              </a:r>
              <a:r>
                <a:rPr lang="es-ES" sz="1000" dirty="0">
                  <a:solidFill>
                    <a:schemeClr val="bg1">
                      <a:lumMod val="50000"/>
                    </a:schemeClr>
                  </a:solidFill>
                </a:rPr>
                <a:t>(</a:t>
              </a:r>
              <a:r>
                <a:rPr lang="es-ES" sz="1000" b="1" dirty="0">
                  <a:solidFill>
                    <a:schemeClr val="bg1">
                      <a:lumMod val="50000"/>
                    </a:schemeClr>
                  </a:solidFill>
                </a:rPr>
                <a:t>enviada</a:t>
              </a:r>
              <a:r>
                <a:rPr lang="es-ES" sz="1000" dirty="0">
                  <a:solidFill>
                    <a:schemeClr val="bg1">
                      <a:lumMod val="50000"/>
                    </a:schemeClr>
                  </a:solidFill>
                </a:rPr>
                <a:t>, </a:t>
              </a:r>
              <a:r>
                <a:rPr lang="es-ES" sz="1000" dirty="0" err="1">
                  <a:solidFill>
                    <a:schemeClr val="bg1">
                      <a:lumMod val="50000"/>
                    </a:schemeClr>
                  </a:solidFill>
                </a:rPr>
                <a:t>leida</a:t>
              </a:r>
              <a:r>
                <a:rPr lang="es-ES" sz="1000" dirty="0">
                  <a:solidFill>
                    <a:schemeClr val="bg1">
                      <a:lumMod val="50000"/>
                    </a:schemeClr>
                  </a:solidFill>
                </a:rPr>
                <a:t>, rechazada</a:t>
              </a:r>
              <a:r>
                <a:rPr lang="es-ES" sz="1000" dirty="0" smtClean="0">
                  <a:solidFill>
                    <a:schemeClr val="bg1">
                      <a:lumMod val="50000"/>
                    </a:schemeClr>
                  </a:solidFill>
                </a:rPr>
                <a:t>)</a:t>
              </a:r>
              <a:endParaRPr lang="es-ES" sz="1000" dirty="0">
                <a:solidFill>
                  <a:schemeClr val="bg1">
                    <a:lumMod val="50000"/>
                  </a:schemeClr>
                </a:solidFill>
              </a:endParaRPr>
            </a:p>
            <a:p>
              <a:r>
                <a:rPr lang="es-ES" sz="1000" dirty="0" smtClean="0">
                  <a:solidFill>
                    <a:schemeClr val="bg1">
                      <a:lumMod val="50000"/>
                    </a:schemeClr>
                  </a:solidFill>
                </a:rPr>
                <a:t>12-CI Entrada</a:t>
              </a:r>
              <a:endParaRPr lang="es-ES" sz="1000" dirty="0">
                <a:solidFill>
                  <a:schemeClr val="bg1">
                    <a:lumMod val="50000"/>
                  </a:schemeClr>
                </a:solidFill>
              </a:endParaRPr>
            </a:p>
          </p:txBody>
        </p:sp>
        <p:sp>
          <p:nvSpPr>
            <p:cNvPr id="49" name="Llaves 48"/>
            <p:cNvSpPr/>
            <p:nvPr/>
          </p:nvSpPr>
          <p:spPr>
            <a:xfrm>
              <a:off x="3077591" y="4431645"/>
              <a:ext cx="1994885" cy="1276419"/>
            </a:xfrm>
            <a:prstGeom prst="bracePair">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cxnSp>
        <p:nvCxnSpPr>
          <p:cNvPr id="50" name="Conector recto de flecha 49"/>
          <p:cNvCxnSpPr/>
          <p:nvPr/>
        </p:nvCxnSpPr>
        <p:spPr>
          <a:xfrm flipV="1">
            <a:off x="3991251" y="3863755"/>
            <a:ext cx="1545176" cy="10279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3"/>
          <a:stretch>
            <a:fillRect/>
          </a:stretch>
        </p:blipFill>
        <p:spPr>
          <a:xfrm>
            <a:off x="5600701" y="1947204"/>
            <a:ext cx="3317018" cy="2322580"/>
          </a:xfrm>
          <a:prstGeom prst="rect">
            <a:avLst/>
          </a:prstGeom>
        </p:spPr>
      </p:pic>
      <p:sp>
        <p:nvSpPr>
          <p:cNvPr id="40" name="Rectángulo 39"/>
          <p:cNvSpPr/>
          <p:nvPr/>
        </p:nvSpPr>
        <p:spPr>
          <a:xfrm>
            <a:off x="1209181" y="3666008"/>
            <a:ext cx="1891865" cy="246221"/>
          </a:xfrm>
          <a:prstGeom prst="rect">
            <a:avLst/>
          </a:prstGeom>
        </p:spPr>
        <p:txBody>
          <a:bodyPr wrap="none">
            <a:spAutoFit/>
          </a:bodyPr>
          <a:lstStyle/>
          <a:p>
            <a:pPr algn="just">
              <a:spcAft>
                <a:spcPts val="0"/>
              </a:spcAft>
            </a:pPr>
            <a:r>
              <a:rPr lang="es-ES_tradnl" sz="1000" dirty="0" err="1">
                <a:solidFill>
                  <a:schemeClr val="bg1">
                    <a:lumMod val="65000"/>
                  </a:schemeClr>
                </a:solidFill>
              </a:rPr>
              <a:t>entregaDocumentosPresentador</a:t>
            </a:r>
            <a:endParaRPr lang="es-ES" sz="1000" dirty="0">
              <a:solidFill>
                <a:schemeClr val="bg1">
                  <a:lumMod val="65000"/>
                </a:schemeClr>
              </a:solidFill>
            </a:endParaRPr>
          </a:p>
        </p:txBody>
      </p:sp>
      <p:sp>
        <p:nvSpPr>
          <p:cNvPr id="2" name="Rectángulo 1"/>
          <p:cNvSpPr/>
          <p:nvPr/>
        </p:nvSpPr>
        <p:spPr>
          <a:xfrm>
            <a:off x="6805756" y="1578782"/>
            <a:ext cx="909160" cy="369332"/>
          </a:xfrm>
          <a:prstGeom prst="rect">
            <a:avLst/>
          </a:prstGeom>
        </p:spPr>
        <p:txBody>
          <a:bodyPr wrap="none">
            <a:spAutoFit/>
          </a:bodyPr>
          <a:lstStyle/>
          <a:p>
            <a:r>
              <a:rPr lang="es-ES_tradnl" b="1" dirty="0">
                <a:solidFill>
                  <a:schemeClr val="tx1">
                    <a:lumMod val="50000"/>
                    <a:lumOff val="50000"/>
                  </a:schemeClr>
                </a:solidFill>
              </a:rPr>
              <a:t>DELFOS</a:t>
            </a:r>
            <a:endParaRPr lang="es-ES" b="1" dirty="0">
              <a:solidFill>
                <a:schemeClr val="tx1">
                  <a:lumMod val="50000"/>
                  <a:lumOff val="50000"/>
                </a:schemeClr>
              </a:solidFill>
            </a:endParaRPr>
          </a:p>
        </p:txBody>
      </p:sp>
    </p:spTree>
    <p:extLst>
      <p:ext uri="{BB962C8B-B14F-4D97-AF65-F5344CB8AC3E}">
        <p14:creationId xmlns:p14="http://schemas.microsoft.com/office/powerpoint/2010/main" val="1122914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pic>
        <p:nvPicPr>
          <p:cNvPr id="9" name="Imagen 8"/>
          <p:cNvPicPr>
            <a:picLocks noChangeAspect="1"/>
          </p:cNvPicPr>
          <p:nvPr/>
        </p:nvPicPr>
        <p:blipFill>
          <a:blip r:embed="rId2">
            <a:clrChange>
              <a:clrFrom>
                <a:srgbClr val="FFFFFF"/>
              </a:clrFrom>
              <a:clrTo>
                <a:srgbClr val="FFFFFF">
                  <a:alpha val="0"/>
                </a:srgbClr>
              </a:clrTo>
            </a:clrChange>
          </a:blip>
          <a:stretch>
            <a:fillRect/>
          </a:stretch>
        </p:blipFill>
        <p:spPr>
          <a:xfrm>
            <a:off x="1250285" y="1489352"/>
            <a:ext cx="5582315" cy="2295906"/>
          </a:xfrm>
          <a:prstGeom prst="rect">
            <a:avLst/>
          </a:prstGeom>
        </p:spPr>
      </p:pic>
    </p:spTree>
    <p:extLst>
      <p:ext uri="{BB962C8B-B14F-4D97-AF65-F5344CB8AC3E}">
        <p14:creationId xmlns:p14="http://schemas.microsoft.com/office/powerpoint/2010/main" val="1573143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pic>
        <p:nvPicPr>
          <p:cNvPr id="5" name="Imagen 4"/>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1466" y="270000"/>
            <a:ext cx="5418667" cy="6740400"/>
          </a:xfrm>
          <a:prstGeom prst="rect">
            <a:avLst/>
          </a:prstGeom>
        </p:spPr>
      </p:pic>
    </p:spTree>
    <p:extLst>
      <p:ext uri="{BB962C8B-B14F-4D97-AF65-F5344CB8AC3E}">
        <p14:creationId xmlns:p14="http://schemas.microsoft.com/office/powerpoint/2010/main" val="4130632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pic>
        <p:nvPicPr>
          <p:cNvPr id="20" name="Imagen 19"/>
          <p:cNvPicPr>
            <a:picLocks noChangeAspect="1"/>
          </p:cNvPicPr>
          <p:nvPr/>
        </p:nvPicPr>
        <p:blipFill>
          <a:blip r:embed="rId2"/>
          <a:stretch>
            <a:fillRect/>
          </a:stretch>
        </p:blipFill>
        <p:spPr>
          <a:xfrm>
            <a:off x="1001968" y="1347904"/>
            <a:ext cx="7140063" cy="3774431"/>
          </a:xfrm>
          <a:prstGeom prst="rect">
            <a:avLst/>
          </a:prstGeom>
        </p:spPr>
      </p:pic>
      <p:sp>
        <p:nvSpPr>
          <p:cNvPr id="2" name="Rectángulo 1"/>
          <p:cNvSpPr/>
          <p:nvPr/>
        </p:nvSpPr>
        <p:spPr>
          <a:xfrm>
            <a:off x="1001969" y="1422400"/>
            <a:ext cx="7075232" cy="872068"/>
          </a:xfrm>
          <a:prstGeom prst="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442969" y="759286"/>
            <a:ext cx="1820114" cy="369332"/>
          </a:xfrm>
          <a:prstGeom prst="rect">
            <a:avLst/>
          </a:prstGeom>
        </p:spPr>
        <p:txBody>
          <a:bodyPr wrap="none">
            <a:spAutoFit/>
          </a:bodyPr>
          <a:lstStyle/>
          <a:p>
            <a:r>
              <a:rPr lang="es-ES_tradnl" b="1" dirty="0" smtClean="0">
                <a:solidFill>
                  <a:schemeClr val="tx1">
                    <a:lumMod val="50000"/>
                    <a:lumOff val="50000"/>
                  </a:schemeClr>
                </a:solidFill>
              </a:rPr>
              <a:t>Bandeja Eventos</a:t>
            </a:r>
            <a:endParaRPr lang="es-ES_tradnl" b="1" dirty="0">
              <a:solidFill>
                <a:schemeClr val="tx1">
                  <a:lumMod val="50000"/>
                  <a:lumOff val="50000"/>
                </a:schemeClr>
              </a:solidFill>
            </a:endParaRPr>
          </a:p>
        </p:txBody>
      </p:sp>
      <p:sp>
        <p:nvSpPr>
          <p:cNvPr id="4" name="Rectángulo 3"/>
          <p:cNvSpPr/>
          <p:nvPr/>
        </p:nvSpPr>
        <p:spPr>
          <a:xfrm>
            <a:off x="1001968" y="1128091"/>
            <a:ext cx="1191352" cy="261610"/>
          </a:xfrm>
          <a:prstGeom prst="rect">
            <a:avLst/>
          </a:prstGeom>
        </p:spPr>
        <p:txBody>
          <a:bodyPr wrap="none">
            <a:spAutoFit/>
          </a:bodyPr>
          <a:lstStyle/>
          <a:p>
            <a:pPr>
              <a:spcAft>
                <a:spcPts val="0"/>
              </a:spcAft>
            </a:pPr>
            <a:r>
              <a:rPr lang="es-ES_tradnl" sz="1100" b="1" dirty="0" smtClean="0">
                <a:solidFill>
                  <a:schemeClr val="tx1">
                    <a:lumMod val="50000"/>
                    <a:lumOff val="50000"/>
                  </a:schemeClr>
                </a:solidFill>
              </a:rPr>
              <a:t>Consulta Eventos</a:t>
            </a:r>
            <a:endParaRPr lang="es-ES" sz="1100" b="1" dirty="0">
              <a:solidFill>
                <a:schemeClr val="tx1">
                  <a:lumMod val="50000"/>
                  <a:lumOff val="50000"/>
                </a:schemeClr>
              </a:solidFill>
            </a:endParaRPr>
          </a:p>
        </p:txBody>
      </p:sp>
    </p:spTree>
    <p:extLst>
      <p:ext uri="{BB962C8B-B14F-4D97-AF65-F5344CB8AC3E}">
        <p14:creationId xmlns:p14="http://schemas.microsoft.com/office/powerpoint/2010/main" val="2510159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pic>
        <p:nvPicPr>
          <p:cNvPr id="5" name="Imagen 4"/>
          <p:cNvPicPr/>
          <p:nvPr/>
        </p:nvPicPr>
        <p:blipFill>
          <a:blip r:embed="rId2"/>
          <a:stretch>
            <a:fillRect/>
          </a:stretch>
        </p:blipFill>
        <p:spPr>
          <a:xfrm>
            <a:off x="461646" y="1192530"/>
            <a:ext cx="6188710" cy="2085340"/>
          </a:xfrm>
          <a:prstGeom prst="rect">
            <a:avLst/>
          </a:prstGeom>
        </p:spPr>
      </p:pic>
      <p:pic>
        <p:nvPicPr>
          <p:cNvPr id="7" name="Imagen 6"/>
          <p:cNvPicPr/>
          <p:nvPr/>
        </p:nvPicPr>
        <p:blipFill>
          <a:blip r:embed="rId3">
            <a:clrChange>
              <a:clrFrom>
                <a:srgbClr val="FFFFFF"/>
              </a:clrFrom>
              <a:clrTo>
                <a:srgbClr val="FFFFFF">
                  <a:alpha val="0"/>
                </a:srgbClr>
              </a:clrTo>
            </a:clrChange>
          </a:blip>
          <a:stretch>
            <a:fillRect/>
          </a:stretch>
        </p:blipFill>
        <p:spPr>
          <a:xfrm>
            <a:off x="495618" y="3277870"/>
            <a:ext cx="7454582" cy="3114463"/>
          </a:xfrm>
          <a:prstGeom prst="rect">
            <a:avLst/>
          </a:prstGeom>
        </p:spPr>
      </p:pic>
      <p:sp>
        <p:nvSpPr>
          <p:cNvPr id="8" name="Rectángulo 7"/>
          <p:cNvSpPr/>
          <p:nvPr/>
        </p:nvSpPr>
        <p:spPr>
          <a:xfrm>
            <a:off x="342688" y="1320800"/>
            <a:ext cx="6307668" cy="776431"/>
          </a:xfrm>
          <a:prstGeom prst="rect">
            <a:avLst/>
          </a:prstGeom>
          <a:noFill/>
          <a:ln w="222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4110354" y="3282239"/>
            <a:ext cx="3873818" cy="1552862"/>
          </a:xfrm>
          <a:prstGeom prst="rect">
            <a:avLst/>
          </a:prstGeom>
          <a:noFill/>
          <a:ln w="222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442969" y="759286"/>
            <a:ext cx="997774" cy="369332"/>
          </a:xfrm>
          <a:prstGeom prst="rect">
            <a:avLst/>
          </a:prstGeom>
        </p:spPr>
        <p:txBody>
          <a:bodyPr wrap="none">
            <a:spAutoFit/>
          </a:bodyPr>
          <a:lstStyle/>
          <a:p>
            <a:r>
              <a:rPr lang="es-ES_tradnl" b="1" dirty="0" smtClean="0">
                <a:solidFill>
                  <a:schemeClr val="tx1">
                    <a:lumMod val="50000"/>
                    <a:lumOff val="50000"/>
                  </a:schemeClr>
                </a:solidFill>
              </a:rPr>
              <a:t>SANDRA</a:t>
            </a:r>
            <a:endParaRPr lang="es-ES_tradnl" b="1" dirty="0">
              <a:solidFill>
                <a:schemeClr val="tx1">
                  <a:lumMod val="50000"/>
                  <a:lumOff val="50000"/>
                </a:schemeClr>
              </a:solidFill>
            </a:endParaRPr>
          </a:p>
        </p:txBody>
      </p:sp>
      <p:sp>
        <p:nvSpPr>
          <p:cNvPr id="12" name="Rectángulo 11"/>
          <p:cNvSpPr/>
          <p:nvPr/>
        </p:nvSpPr>
        <p:spPr>
          <a:xfrm>
            <a:off x="495618" y="1093904"/>
            <a:ext cx="1111202" cy="261610"/>
          </a:xfrm>
          <a:prstGeom prst="rect">
            <a:avLst/>
          </a:prstGeom>
        </p:spPr>
        <p:txBody>
          <a:bodyPr wrap="none">
            <a:spAutoFit/>
          </a:bodyPr>
          <a:lstStyle/>
          <a:p>
            <a:r>
              <a:rPr lang="es-ES_tradnl" sz="1100" b="1" dirty="0" smtClean="0">
                <a:solidFill>
                  <a:schemeClr val="tx1">
                    <a:lumMod val="50000"/>
                    <a:lumOff val="50000"/>
                  </a:schemeClr>
                </a:solidFill>
              </a:rPr>
              <a:t>Alta Expediente</a:t>
            </a:r>
            <a:endParaRPr lang="es-ES_tradnl" sz="1100" b="1" dirty="0">
              <a:solidFill>
                <a:schemeClr val="tx1">
                  <a:lumMod val="50000"/>
                  <a:lumOff val="50000"/>
                </a:schemeClr>
              </a:solidFill>
            </a:endParaRPr>
          </a:p>
        </p:txBody>
      </p:sp>
      <p:sp>
        <p:nvSpPr>
          <p:cNvPr id="13" name="Rectángulo 12"/>
          <p:cNvSpPr/>
          <p:nvPr/>
        </p:nvSpPr>
        <p:spPr>
          <a:xfrm>
            <a:off x="461646" y="3083153"/>
            <a:ext cx="1499128" cy="261610"/>
          </a:xfrm>
          <a:prstGeom prst="rect">
            <a:avLst/>
          </a:prstGeom>
        </p:spPr>
        <p:txBody>
          <a:bodyPr wrap="none">
            <a:spAutoFit/>
          </a:bodyPr>
          <a:lstStyle/>
          <a:p>
            <a:r>
              <a:rPr lang="es-ES_tradnl" sz="1100" b="1" dirty="0" smtClean="0">
                <a:solidFill>
                  <a:schemeClr val="tx1">
                    <a:lumMod val="50000"/>
                    <a:lumOff val="50000"/>
                  </a:schemeClr>
                </a:solidFill>
              </a:rPr>
              <a:t>Alta Documento Otros</a:t>
            </a:r>
            <a:endParaRPr lang="es-ES_tradnl" sz="1100" b="1" dirty="0">
              <a:solidFill>
                <a:schemeClr val="tx1">
                  <a:lumMod val="50000"/>
                  <a:lumOff val="50000"/>
                </a:schemeClr>
              </a:solidFill>
            </a:endParaRPr>
          </a:p>
        </p:txBody>
      </p:sp>
    </p:spTree>
    <p:extLst>
      <p:ext uri="{BB962C8B-B14F-4D97-AF65-F5344CB8AC3E}">
        <p14:creationId xmlns:p14="http://schemas.microsoft.com/office/powerpoint/2010/main" val="4260646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pic>
        <p:nvPicPr>
          <p:cNvPr id="5" name="Imagen 4"/>
          <p:cNvPicPr>
            <a:picLocks noChangeAspect="1"/>
          </p:cNvPicPr>
          <p:nvPr/>
        </p:nvPicPr>
        <p:blipFill>
          <a:blip r:embed="rId2"/>
          <a:stretch>
            <a:fillRect/>
          </a:stretch>
        </p:blipFill>
        <p:spPr>
          <a:xfrm>
            <a:off x="640396" y="1830669"/>
            <a:ext cx="8106540" cy="3063065"/>
          </a:xfrm>
          <a:prstGeom prst="rect">
            <a:avLst/>
          </a:prstGeom>
        </p:spPr>
      </p:pic>
      <p:sp>
        <p:nvSpPr>
          <p:cNvPr id="2" name="Rectángulo 1"/>
          <p:cNvSpPr/>
          <p:nvPr/>
        </p:nvSpPr>
        <p:spPr>
          <a:xfrm>
            <a:off x="640398" y="1830669"/>
            <a:ext cx="5269336" cy="827864"/>
          </a:xfrm>
          <a:prstGeom prst="rect">
            <a:avLst/>
          </a:prstGeom>
          <a:noFill/>
          <a:ln w="222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417569" y="1059935"/>
            <a:ext cx="997774" cy="369332"/>
          </a:xfrm>
          <a:prstGeom prst="rect">
            <a:avLst/>
          </a:prstGeom>
        </p:spPr>
        <p:txBody>
          <a:bodyPr wrap="none">
            <a:spAutoFit/>
          </a:bodyPr>
          <a:lstStyle/>
          <a:p>
            <a:r>
              <a:rPr lang="es-ES_tradnl" b="1" dirty="0" smtClean="0">
                <a:solidFill>
                  <a:schemeClr val="tx1">
                    <a:lumMod val="50000"/>
                    <a:lumOff val="50000"/>
                  </a:schemeClr>
                </a:solidFill>
              </a:rPr>
              <a:t>SANDRA</a:t>
            </a:r>
            <a:endParaRPr lang="es-ES_tradnl" b="1" dirty="0">
              <a:solidFill>
                <a:schemeClr val="tx1">
                  <a:lumMod val="50000"/>
                  <a:lumOff val="50000"/>
                </a:schemeClr>
              </a:solidFill>
            </a:endParaRPr>
          </a:p>
        </p:txBody>
      </p:sp>
      <p:sp>
        <p:nvSpPr>
          <p:cNvPr id="7" name="Rectángulo 6"/>
          <p:cNvSpPr/>
          <p:nvPr/>
        </p:nvSpPr>
        <p:spPr>
          <a:xfrm>
            <a:off x="640396" y="1569059"/>
            <a:ext cx="873957" cy="261610"/>
          </a:xfrm>
          <a:prstGeom prst="rect">
            <a:avLst/>
          </a:prstGeom>
        </p:spPr>
        <p:txBody>
          <a:bodyPr wrap="none">
            <a:spAutoFit/>
          </a:bodyPr>
          <a:lstStyle/>
          <a:p>
            <a:r>
              <a:rPr lang="es-ES_tradnl" sz="1100" b="1" dirty="0" smtClean="0">
                <a:solidFill>
                  <a:schemeClr val="tx1">
                    <a:lumMod val="50000"/>
                    <a:lumOff val="50000"/>
                  </a:schemeClr>
                </a:solidFill>
              </a:rPr>
              <a:t>Portafirmas</a:t>
            </a:r>
            <a:endParaRPr lang="es-ES_tradnl" sz="1100" b="1" dirty="0">
              <a:solidFill>
                <a:schemeClr val="tx1">
                  <a:lumMod val="50000"/>
                  <a:lumOff val="50000"/>
                </a:schemeClr>
              </a:solidFill>
            </a:endParaRPr>
          </a:p>
        </p:txBody>
      </p:sp>
      <p:sp>
        <p:nvSpPr>
          <p:cNvPr id="3" name="CuadroTexto 2"/>
          <p:cNvSpPr txBox="1"/>
          <p:nvPr/>
        </p:nvSpPr>
        <p:spPr>
          <a:xfrm>
            <a:off x="1639462" y="5136064"/>
            <a:ext cx="5716308" cy="523220"/>
          </a:xfrm>
          <a:prstGeom prst="rect">
            <a:avLst/>
          </a:prstGeom>
          <a:noFill/>
        </p:spPr>
        <p:txBody>
          <a:bodyPr wrap="none" rtlCol="0">
            <a:spAutoFit/>
          </a:bodyPr>
          <a:lstStyle/>
          <a:p>
            <a:r>
              <a:rPr lang="es-ES_tradnl" sz="1400" dirty="0" smtClean="0"/>
              <a:t>Se emplean servicios actuales de Dumas, Interoperabilidad, Notificaciones…</a:t>
            </a:r>
          </a:p>
          <a:p>
            <a:r>
              <a:rPr lang="es-ES_tradnl" sz="1400" dirty="0" smtClean="0"/>
              <a:t>La evolución de los servicios internos o externos será transparente</a:t>
            </a:r>
            <a:endParaRPr lang="es-ES" sz="1400" dirty="0"/>
          </a:p>
        </p:txBody>
      </p:sp>
      <p:sp>
        <p:nvSpPr>
          <p:cNvPr id="8" name="Rectángulo 7"/>
          <p:cNvSpPr/>
          <p:nvPr/>
        </p:nvSpPr>
        <p:spPr>
          <a:xfrm>
            <a:off x="4089401" y="4317523"/>
            <a:ext cx="2853266" cy="576211"/>
          </a:xfrm>
          <a:prstGeom prst="rect">
            <a:avLst/>
          </a:prstGeom>
          <a:noFill/>
          <a:ln w="222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23348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3" name="CuadroTexto 2"/>
          <p:cNvSpPr txBox="1"/>
          <p:nvPr/>
        </p:nvSpPr>
        <p:spPr>
          <a:xfrm>
            <a:off x="3195827" y="1861251"/>
            <a:ext cx="2154220" cy="461665"/>
          </a:xfrm>
          <a:prstGeom prst="rect">
            <a:avLst/>
          </a:prstGeom>
          <a:noFill/>
        </p:spPr>
        <p:txBody>
          <a:bodyPr wrap="square" rtlCol="0">
            <a:spAutoFit/>
          </a:bodyPr>
          <a:lstStyle/>
          <a:p>
            <a:pPr algn="r"/>
            <a:r>
              <a:rPr lang="es-ES_tradnl" sz="1200" dirty="0" smtClean="0"/>
              <a:t>Procedimiento XXX</a:t>
            </a:r>
          </a:p>
          <a:p>
            <a:pPr algn="r"/>
            <a:r>
              <a:rPr lang="es-ES_tradnl" sz="1200" dirty="0" smtClean="0"/>
              <a:t>Departamento Tramitador AAA</a:t>
            </a:r>
            <a:endParaRPr lang="es-ES" sz="1200" dirty="0"/>
          </a:p>
        </p:txBody>
      </p:sp>
      <p:cxnSp>
        <p:nvCxnSpPr>
          <p:cNvPr id="5" name="Conector recto 4"/>
          <p:cNvCxnSpPr/>
          <p:nvPr/>
        </p:nvCxnSpPr>
        <p:spPr>
          <a:xfrm>
            <a:off x="3572932" y="2467425"/>
            <a:ext cx="0" cy="2098314"/>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3572932" y="2611358"/>
            <a:ext cx="1221809" cy="2292935"/>
          </a:xfrm>
          <a:prstGeom prst="rect">
            <a:avLst/>
          </a:prstGeom>
          <a:noFill/>
        </p:spPr>
        <p:txBody>
          <a:bodyPr wrap="none" rtlCol="0">
            <a:spAutoFit/>
          </a:bodyPr>
          <a:lstStyle/>
          <a:p>
            <a:r>
              <a:rPr lang="es-ES_tradnl" sz="1100" dirty="0" smtClean="0">
                <a:solidFill>
                  <a:schemeClr val="bg1">
                    <a:lumMod val="65000"/>
                  </a:schemeClr>
                </a:solidFill>
              </a:rPr>
              <a:t>Solicitud + Anexos</a:t>
            </a:r>
          </a:p>
          <a:p>
            <a:endParaRPr lang="es-ES_tradnl" sz="1100" dirty="0" smtClean="0">
              <a:solidFill>
                <a:schemeClr val="bg1">
                  <a:lumMod val="65000"/>
                </a:schemeClr>
              </a:solidFill>
            </a:endParaRPr>
          </a:p>
          <a:p>
            <a:r>
              <a:rPr lang="es-ES_tradnl" sz="1100" dirty="0" smtClean="0">
                <a:solidFill>
                  <a:schemeClr val="bg1">
                    <a:lumMod val="65000"/>
                  </a:schemeClr>
                </a:solidFill>
              </a:rPr>
              <a:t>Valoración</a:t>
            </a:r>
          </a:p>
          <a:p>
            <a:endParaRPr lang="es-ES_tradnl" sz="1100" dirty="0" smtClean="0">
              <a:solidFill>
                <a:schemeClr val="bg1">
                  <a:lumMod val="65000"/>
                </a:schemeClr>
              </a:solidFill>
            </a:endParaRPr>
          </a:p>
          <a:p>
            <a:r>
              <a:rPr lang="es-ES_tradnl" sz="1100" dirty="0" smtClean="0">
                <a:solidFill>
                  <a:schemeClr val="bg1">
                    <a:lumMod val="65000"/>
                  </a:schemeClr>
                </a:solidFill>
              </a:rPr>
              <a:t>Informe 1</a:t>
            </a:r>
          </a:p>
          <a:p>
            <a:r>
              <a:rPr lang="es-ES_tradnl" sz="1100" dirty="0" smtClean="0">
                <a:solidFill>
                  <a:schemeClr val="bg1">
                    <a:lumMod val="65000"/>
                  </a:schemeClr>
                </a:solidFill>
              </a:rPr>
              <a:t> </a:t>
            </a:r>
            <a:endParaRPr lang="es-ES_tradnl" sz="1100" dirty="0">
              <a:solidFill>
                <a:schemeClr val="bg1">
                  <a:lumMod val="65000"/>
                </a:schemeClr>
              </a:solidFill>
            </a:endParaRPr>
          </a:p>
          <a:p>
            <a:r>
              <a:rPr lang="es-ES_tradnl" sz="1100" dirty="0" smtClean="0">
                <a:solidFill>
                  <a:schemeClr val="bg1">
                    <a:lumMod val="65000"/>
                  </a:schemeClr>
                </a:solidFill>
              </a:rPr>
              <a:t>Informe 2</a:t>
            </a:r>
          </a:p>
          <a:p>
            <a:endParaRPr lang="es-ES_tradnl" sz="1100" dirty="0">
              <a:solidFill>
                <a:schemeClr val="bg1">
                  <a:lumMod val="65000"/>
                </a:schemeClr>
              </a:solidFill>
            </a:endParaRPr>
          </a:p>
          <a:p>
            <a:r>
              <a:rPr lang="es-ES_tradnl" sz="1100" dirty="0" smtClean="0">
                <a:solidFill>
                  <a:schemeClr val="bg1">
                    <a:lumMod val="65000"/>
                  </a:schemeClr>
                </a:solidFill>
              </a:rPr>
              <a:t>Resolución</a:t>
            </a:r>
          </a:p>
          <a:p>
            <a:endParaRPr lang="es-ES_tradnl" sz="1100" dirty="0">
              <a:solidFill>
                <a:schemeClr val="bg1">
                  <a:lumMod val="65000"/>
                </a:schemeClr>
              </a:solidFill>
            </a:endParaRPr>
          </a:p>
          <a:p>
            <a:r>
              <a:rPr lang="es-ES_tradnl" sz="1100" dirty="0">
                <a:solidFill>
                  <a:schemeClr val="bg1">
                    <a:lumMod val="65000"/>
                  </a:schemeClr>
                </a:solidFill>
              </a:rPr>
              <a:t>Cierre Expediente</a:t>
            </a:r>
            <a:endParaRPr lang="es-ES" sz="1100" dirty="0">
              <a:solidFill>
                <a:schemeClr val="bg1">
                  <a:lumMod val="65000"/>
                </a:schemeClr>
              </a:solidFill>
            </a:endParaRPr>
          </a:p>
          <a:p>
            <a:endParaRPr lang="es-ES" sz="1100" dirty="0">
              <a:solidFill>
                <a:schemeClr val="bg1">
                  <a:lumMod val="65000"/>
                </a:schemeClr>
              </a:solidFill>
            </a:endParaRPr>
          </a:p>
          <a:p>
            <a:endParaRPr lang="es-ES" sz="1100" dirty="0">
              <a:solidFill>
                <a:schemeClr val="bg1">
                  <a:lumMod val="65000"/>
                </a:schemeClr>
              </a:solidFill>
            </a:endParaRPr>
          </a:p>
        </p:txBody>
      </p:sp>
      <p:cxnSp>
        <p:nvCxnSpPr>
          <p:cNvPr id="15" name="Conector recto de flecha 14"/>
          <p:cNvCxnSpPr/>
          <p:nvPr/>
        </p:nvCxnSpPr>
        <p:spPr>
          <a:xfrm>
            <a:off x="2218744" y="2691475"/>
            <a:ext cx="1339862" cy="9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a:off x="4370902" y="3079356"/>
            <a:ext cx="833168" cy="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859928" y="2591448"/>
            <a:ext cx="1332417" cy="415498"/>
          </a:xfrm>
          <a:prstGeom prst="rect">
            <a:avLst/>
          </a:prstGeom>
          <a:noFill/>
        </p:spPr>
        <p:txBody>
          <a:bodyPr wrap="none" rtlCol="0">
            <a:spAutoFit/>
          </a:bodyPr>
          <a:lstStyle/>
          <a:p>
            <a:pPr algn="ctr"/>
            <a:r>
              <a:rPr lang="es-ES_tradnl" sz="1100" b="1" dirty="0" smtClean="0">
                <a:solidFill>
                  <a:schemeClr val="tx1">
                    <a:lumMod val="50000"/>
                    <a:lumOff val="50000"/>
                  </a:schemeClr>
                </a:solidFill>
              </a:rPr>
              <a:t>BANDEJA ENTRADA</a:t>
            </a:r>
            <a:endParaRPr lang="es-ES_tradnl" sz="1000" dirty="0" smtClean="0">
              <a:solidFill>
                <a:srgbClr val="FF0000"/>
              </a:solidFill>
            </a:endParaRPr>
          </a:p>
          <a:p>
            <a:pPr algn="ctr"/>
            <a:endParaRPr lang="es-ES_tradnl" sz="1000" dirty="0" smtClean="0">
              <a:solidFill>
                <a:srgbClr val="FF0000"/>
              </a:solidFill>
            </a:endParaRPr>
          </a:p>
        </p:txBody>
      </p:sp>
      <p:sp>
        <p:nvSpPr>
          <p:cNvPr id="33" name="CuadroTexto 32"/>
          <p:cNvSpPr txBox="1"/>
          <p:nvPr/>
        </p:nvSpPr>
        <p:spPr>
          <a:xfrm>
            <a:off x="3382988" y="2287445"/>
            <a:ext cx="409086" cy="253916"/>
          </a:xfrm>
          <a:prstGeom prst="rect">
            <a:avLst/>
          </a:prstGeom>
          <a:noFill/>
        </p:spPr>
        <p:txBody>
          <a:bodyPr wrap="none" rtlCol="0">
            <a:spAutoFit/>
          </a:bodyPr>
          <a:lstStyle/>
          <a:p>
            <a:r>
              <a:rPr lang="es-ES_tradnl" sz="1050" dirty="0" err="1" smtClean="0"/>
              <a:t>Exp</a:t>
            </a:r>
            <a:r>
              <a:rPr lang="es-ES_tradnl" sz="1050" dirty="0" smtClean="0"/>
              <a:t> </a:t>
            </a:r>
            <a:endParaRPr lang="es-ES" sz="1050" dirty="0"/>
          </a:p>
        </p:txBody>
      </p:sp>
      <p:sp>
        <p:nvSpPr>
          <p:cNvPr id="31" name="Rectángulo 30"/>
          <p:cNvSpPr/>
          <p:nvPr/>
        </p:nvSpPr>
        <p:spPr>
          <a:xfrm>
            <a:off x="318433" y="735284"/>
            <a:ext cx="4588372" cy="369332"/>
          </a:xfrm>
          <a:prstGeom prst="rect">
            <a:avLst/>
          </a:prstGeom>
        </p:spPr>
        <p:txBody>
          <a:bodyPr wrap="none">
            <a:spAutoFit/>
          </a:bodyPr>
          <a:lstStyle/>
          <a:p>
            <a:r>
              <a:rPr lang="es-ES_tradnl" b="1" dirty="0" smtClean="0">
                <a:solidFill>
                  <a:schemeClr val="tx1">
                    <a:lumMod val="85000"/>
                    <a:lumOff val="15000"/>
                  </a:schemeClr>
                </a:solidFill>
              </a:rPr>
              <a:t>Relación entre procedimientos y expedientes. </a:t>
            </a:r>
          </a:p>
        </p:txBody>
      </p:sp>
      <p:sp>
        <p:nvSpPr>
          <p:cNvPr id="12" name="Rectángulo 11"/>
          <p:cNvSpPr/>
          <p:nvPr/>
        </p:nvSpPr>
        <p:spPr>
          <a:xfrm>
            <a:off x="2242971" y="2691475"/>
            <a:ext cx="1303562" cy="215444"/>
          </a:xfrm>
          <a:prstGeom prst="rect">
            <a:avLst/>
          </a:prstGeom>
        </p:spPr>
        <p:txBody>
          <a:bodyPr wrap="none">
            <a:spAutoFit/>
          </a:bodyPr>
          <a:lstStyle/>
          <a:p>
            <a:pPr algn="just">
              <a:spcAft>
                <a:spcPts val="0"/>
              </a:spcAft>
            </a:pPr>
            <a:r>
              <a:rPr lang="es-ES_tradn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generaExpedienteSolicitud</a:t>
            </a:r>
            <a:endParaRPr lang="es-E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CuadroTexto 36"/>
          <p:cNvSpPr txBox="1"/>
          <p:nvPr/>
        </p:nvSpPr>
        <p:spPr>
          <a:xfrm>
            <a:off x="5350047" y="2950913"/>
            <a:ext cx="628698" cy="415498"/>
          </a:xfrm>
          <a:prstGeom prst="rect">
            <a:avLst/>
          </a:prstGeom>
          <a:noFill/>
        </p:spPr>
        <p:txBody>
          <a:bodyPr wrap="none" rtlCol="0">
            <a:spAutoFit/>
          </a:bodyPr>
          <a:lstStyle/>
          <a:p>
            <a:pPr algn="ctr"/>
            <a:r>
              <a:rPr lang="es-ES_tradnl" sz="1100" b="1" dirty="0" smtClean="0">
                <a:solidFill>
                  <a:schemeClr val="tx1">
                    <a:lumMod val="50000"/>
                    <a:lumOff val="50000"/>
                  </a:schemeClr>
                </a:solidFill>
              </a:rPr>
              <a:t>DELFOS</a:t>
            </a:r>
            <a:endParaRPr lang="es-ES_tradnl" sz="1000" dirty="0" smtClean="0">
              <a:solidFill>
                <a:srgbClr val="FF0000"/>
              </a:solidFill>
            </a:endParaRPr>
          </a:p>
          <a:p>
            <a:pPr algn="ctr"/>
            <a:endParaRPr lang="es-ES_tradnl" sz="1000" dirty="0" smtClean="0">
              <a:solidFill>
                <a:srgbClr val="FF0000"/>
              </a:solidFill>
            </a:endParaRPr>
          </a:p>
        </p:txBody>
      </p:sp>
      <p:cxnSp>
        <p:nvCxnSpPr>
          <p:cNvPr id="38" name="Conector recto de flecha 37"/>
          <p:cNvCxnSpPr/>
          <p:nvPr/>
        </p:nvCxnSpPr>
        <p:spPr>
          <a:xfrm flipH="1" flipV="1">
            <a:off x="4479698" y="3429877"/>
            <a:ext cx="1119375" cy="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CuadroTexto 41"/>
          <p:cNvSpPr txBox="1"/>
          <p:nvPr/>
        </p:nvSpPr>
        <p:spPr>
          <a:xfrm>
            <a:off x="5707386" y="3317058"/>
            <a:ext cx="1574470" cy="261610"/>
          </a:xfrm>
          <a:prstGeom prst="rect">
            <a:avLst/>
          </a:prstGeom>
          <a:noFill/>
        </p:spPr>
        <p:txBody>
          <a:bodyPr wrap="none" rtlCol="0">
            <a:spAutoFit/>
          </a:bodyPr>
          <a:lstStyle/>
          <a:p>
            <a:pPr algn="ctr"/>
            <a:r>
              <a:rPr lang="es-ES_tradnl" sz="1100" b="1" dirty="0" smtClean="0">
                <a:solidFill>
                  <a:schemeClr val="tx1">
                    <a:lumMod val="50000"/>
                    <a:lumOff val="50000"/>
                  </a:schemeClr>
                </a:solidFill>
              </a:rPr>
              <a:t>APLICACIÓN SECTORIAL</a:t>
            </a:r>
            <a:endParaRPr lang="es-ES_tradnl" sz="1000" dirty="0" smtClean="0">
              <a:solidFill>
                <a:srgbClr val="FF0000"/>
              </a:solidFill>
            </a:endParaRPr>
          </a:p>
        </p:txBody>
      </p:sp>
      <p:sp>
        <p:nvSpPr>
          <p:cNvPr id="23" name="Rectángulo 22"/>
          <p:cNvSpPr/>
          <p:nvPr/>
        </p:nvSpPr>
        <p:spPr>
          <a:xfrm>
            <a:off x="4741064" y="3408860"/>
            <a:ext cx="898003" cy="215444"/>
          </a:xfrm>
          <a:prstGeom prst="rect">
            <a:avLst/>
          </a:prstGeom>
        </p:spPr>
        <p:txBody>
          <a:bodyPr wrap="none">
            <a:spAutoFit/>
          </a:bodyPr>
          <a:lstStyle/>
          <a:p>
            <a:r>
              <a:rPr lang="es-ES_tradn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firmaDocumento</a:t>
            </a:r>
            <a:endParaRPr lang="es-ES" sz="800" dirty="0"/>
          </a:p>
        </p:txBody>
      </p:sp>
      <p:cxnSp>
        <p:nvCxnSpPr>
          <p:cNvPr id="44" name="Conector recto de flecha 43"/>
          <p:cNvCxnSpPr/>
          <p:nvPr/>
        </p:nvCxnSpPr>
        <p:spPr>
          <a:xfrm flipH="1">
            <a:off x="4713240" y="4097409"/>
            <a:ext cx="1273614" cy="10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ángulo 45"/>
          <p:cNvSpPr/>
          <p:nvPr/>
        </p:nvSpPr>
        <p:spPr>
          <a:xfrm>
            <a:off x="4930009" y="4079065"/>
            <a:ext cx="898003" cy="215444"/>
          </a:xfrm>
          <a:prstGeom prst="rect">
            <a:avLst/>
          </a:prstGeom>
        </p:spPr>
        <p:txBody>
          <a:bodyPr wrap="none">
            <a:spAutoFit/>
          </a:bodyPr>
          <a:lstStyle/>
          <a:p>
            <a:r>
              <a:rPr lang="es-ES_tradn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firmaDocumento</a:t>
            </a:r>
            <a:endParaRPr lang="es-ES" sz="800" dirty="0"/>
          </a:p>
        </p:txBody>
      </p:sp>
      <p:cxnSp>
        <p:nvCxnSpPr>
          <p:cNvPr id="51" name="Conector recto de flecha 50"/>
          <p:cNvCxnSpPr/>
          <p:nvPr/>
        </p:nvCxnSpPr>
        <p:spPr>
          <a:xfrm flipH="1">
            <a:off x="4856341" y="4455895"/>
            <a:ext cx="1273614" cy="10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ángulo 51"/>
          <p:cNvSpPr/>
          <p:nvPr/>
        </p:nvSpPr>
        <p:spPr>
          <a:xfrm>
            <a:off x="4912810" y="4437551"/>
            <a:ext cx="1018227" cy="338554"/>
          </a:xfrm>
          <a:prstGeom prst="rect">
            <a:avLst/>
          </a:prstGeom>
        </p:spPr>
        <p:txBody>
          <a:bodyPr wrap="none">
            <a:spAutoFit/>
          </a:bodyPr>
          <a:lstStyle/>
          <a:p>
            <a:r>
              <a:rPr lang="es-ES_tradn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modificaExpediente</a:t>
            </a:r>
            <a:endParaRPr lang="es-E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endParaRPr lang="es-ES" sz="800" dirty="0"/>
          </a:p>
        </p:txBody>
      </p:sp>
      <p:sp>
        <p:nvSpPr>
          <p:cNvPr id="53" name="CuadroTexto 52"/>
          <p:cNvSpPr txBox="1"/>
          <p:nvPr/>
        </p:nvSpPr>
        <p:spPr>
          <a:xfrm>
            <a:off x="6170788" y="4321341"/>
            <a:ext cx="1574470" cy="261610"/>
          </a:xfrm>
          <a:prstGeom prst="rect">
            <a:avLst/>
          </a:prstGeom>
          <a:noFill/>
        </p:spPr>
        <p:txBody>
          <a:bodyPr wrap="none" rtlCol="0">
            <a:spAutoFit/>
          </a:bodyPr>
          <a:lstStyle/>
          <a:p>
            <a:pPr algn="ctr"/>
            <a:r>
              <a:rPr lang="es-ES_tradnl" sz="1100" b="1" dirty="0" smtClean="0">
                <a:solidFill>
                  <a:schemeClr val="tx1">
                    <a:lumMod val="50000"/>
                    <a:lumOff val="50000"/>
                  </a:schemeClr>
                </a:solidFill>
              </a:rPr>
              <a:t>APLICACIÓN SECTORIAL</a:t>
            </a:r>
            <a:endParaRPr lang="es-ES_tradnl" sz="1000" dirty="0" smtClean="0">
              <a:solidFill>
                <a:srgbClr val="FF0000"/>
              </a:solidFill>
            </a:endParaRPr>
          </a:p>
        </p:txBody>
      </p:sp>
      <p:cxnSp>
        <p:nvCxnSpPr>
          <p:cNvPr id="59" name="Conector recto de flecha 58"/>
          <p:cNvCxnSpPr/>
          <p:nvPr/>
        </p:nvCxnSpPr>
        <p:spPr>
          <a:xfrm flipH="1">
            <a:off x="4588755" y="3793154"/>
            <a:ext cx="1024644" cy="6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CuadroTexto 60"/>
          <p:cNvSpPr txBox="1"/>
          <p:nvPr/>
        </p:nvSpPr>
        <p:spPr>
          <a:xfrm>
            <a:off x="5916324" y="3976515"/>
            <a:ext cx="1715534" cy="261610"/>
          </a:xfrm>
          <a:prstGeom prst="rect">
            <a:avLst/>
          </a:prstGeom>
          <a:noFill/>
        </p:spPr>
        <p:txBody>
          <a:bodyPr wrap="none" rtlCol="0">
            <a:spAutoFit/>
          </a:bodyPr>
          <a:lstStyle/>
          <a:p>
            <a:pPr algn="ctr"/>
            <a:r>
              <a:rPr lang="es-ES_tradnl" sz="1100" b="1" dirty="0" smtClean="0">
                <a:solidFill>
                  <a:schemeClr val="tx1">
                    <a:lumMod val="50000"/>
                    <a:lumOff val="50000"/>
                  </a:schemeClr>
                </a:solidFill>
              </a:rPr>
              <a:t>INTEGRACIÓN OFIMATICA</a:t>
            </a:r>
            <a:endParaRPr lang="es-ES_tradnl" sz="1000" dirty="0" smtClean="0">
              <a:solidFill>
                <a:srgbClr val="FF0000"/>
              </a:solidFill>
            </a:endParaRPr>
          </a:p>
        </p:txBody>
      </p:sp>
      <p:sp>
        <p:nvSpPr>
          <p:cNvPr id="2" name="Rectángulo 1"/>
          <p:cNvSpPr/>
          <p:nvPr/>
        </p:nvSpPr>
        <p:spPr>
          <a:xfrm>
            <a:off x="4756876" y="3768317"/>
            <a:ext cx="1099981" cy="215444"/>
          </a:xfrm>
          <a:prstGeom prst="rect">
            <a:avLst/>
          </a:prstGeom>
        </p:spPr>
        <p:txBody>
          <a:bodyPr wrap="none">
            <a:spAutoFit/>
          </a:bodyPr>
          <a:lstStyle/>
          <a:p>
            <a:pPr algn="just">
              <a:spcAft>
                <a:spcPts val="0"/>
              </a:spcAft>
            </a:pPr>
            <a:r>
              <a:rPr lang="es-ES_tradn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fIrmaSelloDocumento</a:t>
            </a:r>
            <a:endParaRPr lang="es-E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CuadroTexto 24"/>
          <p:cNvSpPr txBox="1"/>
          <p:nvPr/>
        </p:nvSpPr>
        <p:spPr>
          <a:xfrm>
            <a:off x="5878991" y="3707233"/>
            <a:ext cx="1574470" cy="261610"/>
          </a:xfrm>
          <a:prstGeom prst="rect">
            <a:avLst/>
          </a:prstGeom>
          <a:noFill/>
        </p:spPr>
        <p:txBody>
          <a:bodyPr wrap="none" rtlCol="0">
            <a:spAutoFit/>
          </a:bodyPr>
          <a:lstStyle/>
          <a:p>
            <a:pPr algn="ctr"/>
            <a:r>
              <a:rPr lang="es-ES_tradnl" sz="1100" b="1" dirty="0" smtClean="0">
                <a:solidFill>
                  <a:schemeClr val="tx1">
                    <a:lumMod val="50000"/>
                    <a:lumOff val="50000"/>
                  </a:schemeClr>
                </a:solidFill>
              </a:rPr>
              <a:t>APLICACIÓN SECTORIAL</a:t>
            </a:r>
            <a:endParaRPr lang="es-ES_tradnl" sz="1000" dirty="0" smtClean="0">
              <a:solidFill>
                <a:srgbClr val="FF0000"/>
              </a:solidFill>
            </a:endParaRPr>
          </a:p>
        </p:txBody>
      </p:sp>
      <p:sp>
        <p:nvSpPr>
          <p:cNvPr id="4" name="Rectángulo 3"/>
          <p:cNvSpPr/>
          <p:nvPr/>
        </p:nvSpPr>
        <p:spPr>
          <a:xfrm>
            <a:off x="600016" y="3317058"/>
            <a:ext cx="385042" cy="369332"/>
          </a:xfrm>
          <a:prstGeom prst="rect">
            <a:avLst/>
          </a:prstGeom>
        </p:spPr>
        <p:txBody>
          <a:bodyPr wrap="none">
            <a:spAutoFit/>
          </a:bodyPr>
          <a:lstStyle/>
          <a:p>
            <a:r>
              <a:rPr lang="es-ES" dirty="0" smtClean="0"/>
              <a:t>DI</a:t>
            </a:r>
            <a:endParaRPr lang="es-ES" dirty="0"/>
          </a:p>
        </p:txBody>
      </p:sp>
      <p:sp>
        <p:nvSpPr>
          <p:cNvPr id="27" name="Rectángulo 26"/>
          <p:cNvSpPr/>
          <p:nvPr/>
        </p:nvSpPr>
        <p:spPr>
          <a:xfrm>
            <a:off x="8465550" y="3302054"/>
            <a:ext cx="456985" cy="369332"/>
          </a:xfrm>
          <a:prstGeom prst="rect">
            <a:avLst/>
          </a:prstGeom>
        </p:spPr>
        <p:txBody>
          <a:bodyPr wrap="none">
            <a:spAutoFit/>
          </a:bodyPr>
          <a:lstStyle/>
          <a:p>
            <a:r>
              <a:rPr lang="es-ES" dirty="0" smtClean="0"/>
              <a:t>DA</a:t>
            </a:r>
            <a:endParaRPr lang="es-ES" dirty="0"/>
          </a:p>
        </p:txBody>
      </p:sp>
    </p:spTree>
    <p:extLst>
      <p:ext uri="{BB962C8B-B14F-4D97-AF65-F5344CB8AC3E}">
        <p14:creationId xmlns:p14="http://schemas.microsoft.com/office/powerpoint/2010/main" val="1638489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3166642" y="1886805"/>
            <a:ext cx="3076310" cy="2892009"/>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400" dirty="0" smtClean="0">
                <a:solidFill>
                  <a:schemeClr val="dk1"/>
                </a:solidFill>
              </a:rPr>
              <a:t>SANDRA</a:t>
            </a:r>
          </a:p>
          <a:p>
            <a:pPr algn="ctr"/>
            <a:r>
              <a:rPr lang="es-ES" sz="1400" dirty="0">
                <a:solidFill>
                  <a:schemeClr val="tx2">
                    <a:lumMod val="50000"/>
                  </a:schemeClr>
                </a:solidFill>
              </a:rPr>
              <a:t>Gestión de Expedientes en Trámite (SGDE)</a:t>
            </a:r>
          </a:p>
          <a:p>
            <a:pPr algn="ctr"/>
            <a:endParaRPr lang="es-ES" sz="1400" dirty="0">
              <a:solidFill>
                <a:schemeClr val="dk1"/>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2" name="Rectángulo 21"/>
          <p:cNvSpPr/>
          <p:nvPr/>
        </p:nvSpPr>
        <p:spPr>
          <a:xfrm>
            <a:off x="7104140" y="1210613"/>
            <a:ext cx="896860" cy="440719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900" dirty="0">
                <a:solidFill>
                  <a:schemeClr val="tx1"/>
                </a:solidFill>
              </a:rPr>
              <a:t>CONSEJERIAS, ORGANISMOS Y ENTES</a:t>
            </a:r>
          </a:p>
          <a:p>
            <a:pPr algn="ctr"/>
            <a:endParaRPr lang="es-ES_tradnl" sz="1050" dirty="0">
              <a:solidFill>
                <a:schemeClr val="tx1"/>
              </a:solidFill>
            </a:endParaRPr>
          </a:p>
          <a:p>
            <a:pPr algn="ctr"/>
            <a:endParaRPr lang="es-ES_tradnl" sz="1050" dirty="0">
              <a:solidFill>
                <a:schemeClr val="tx1"/>
              </a:solidFill>
            </a:endParaRPr>
          </a:p>
          <a:p>
            <a:pPr algn="ctr"/>
            <a:endParaRPr lang="es-ES_tradnl" sz="1050" dirty="0">
              <a:solidFill>
                <a:schemeClr val="tx1"/>
              </a:solidFill>
            </a:endParaRPr>
          </a:p>
          <a:p>
            <a:pPr algn="ctr"/>
            <a:endParaRPr lang="es-ES" sz="1050" dirty="0">
              <a:solidFill>
                <a:schemeClr val="tx1"/>
              </a:solidFill>
            </a:endParaRPr>
          </a:p>
        </p:txBody>
      </p:sp>
      <p:sp>
        <p:nvSpPr>
          <p:cNvPr id="17" name="Rectángulo 16"/>
          <p:cNvSpPr/>
          <p:nvPr/>
        </p:nvSpPr>
        <p:spPr>
          <a:xfrm>
            <a:off x="7214801" y="175746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C1</a:t>
            </a:r>
            <a:endParaRPr lang="es-ES" sz="1000" dirty="0">
              <a:solidFill>
                <a:schemeClr val="bg2">
                  <a:lumMod val="10000"/>
                </a:schemeClr>
              </a:solidFill>
            </a:endParaRPr>
          </a:p>
        </p:txBody>
      </p:sp>
      <p:sp>
        <p:nvSpPr>
          <p:cNvPr id="18" name="Rectángulo 17"/>
          <p:cNvSpPr/>
          <p:nvPr/>
        </p:nvSpPr>
        <p:spPr>
          <a:xfrm>
            <a:off x="7214801" y="236070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C2</a:t>
            </a:r>
            <a:endParaRPr lang="es-ES" sz="1000" dirty="0">
              <a:solidFill>
                <a:schemeClr val="bg2">
                  <a:lumMod val="10000"/>
                </a:schemeClr>
              </a:solidFill>
            </a:endParaRPr>
          </a:p>
        </p:txBody>
      </p:sp>
      <p:sp>
        <p:nvSpPr>
          <p:cNvPr id="19" name="Rectángulo 18"/>
          <p:cNvSpPr/>
          <p:nvPr/>
        </p:nvSpPr>
        <p:spPr>
          <a:xfrm>
            <a:off x="7214801" y="298298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a:t>
            </a:r>
            <a:endParaRPr lang="es-ES" sz="1000" dirty="0">
              <a:solidFill>
                <a:schemeClr val="bg2">
                  <a:lumMod val="10000"/>
                </a:schemeClr>
              </a:solidFill>
            </a:endParaRPr>
          </a:p>
        </p:txBody>
      </p:sp>
      <p:sp>
        <p:nvSpPr>
          <p:cNvPr id="20" name="Rectángulo 19"/>
          <p:cNvSpPr/>
          <p:nvPr/>
        </p:nvSpPr>
        <p:spPr>
          <a:xfrm>
            <a:off x="7214800" y="3605262"/>
            <a:ext cx="654843"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C3bis</a:t>
            </a:r>
            <a:endParaRPr lang="es-ES" sz="1000" dirty="0">
              <a:solidFill>
                <a:schemeClr val="bg2">
                  <a:lumMod val="10000"/>
                </a:schemeClr>
              </a:solidFill>
            </a:endParaRPr>
          </a:p>
        </p:txBody>
      </p:sp>
      <p:sp>
        <p:nvSpPr>
          <p:cNvPr id="23" name="Rectángulo 22"/>
          <p:cNvSpPr/>
          <p:nvPr/>
        </p:nvSpPr>
        <p:spPr>
          <a:xfrm>
            <a:off x="7260044" y="5012795"/>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err="1" smtClean="0">
                <a:solidFill>
                  <a:schemeClr val="bg2">
                    <a:lumMod val="10000"/>
                  </a:schemeClr>
                </a:solidFill>
              </a:rPr>
              <a:t>Cn</a:t>
            </a:r>
            <a:endParaRPr lang="es-ES" sz="1000" dirty="0">
              <a:solidFill>
                <a:schemeClr val="bg2">
                  <a:lumMod val="10000"/>
                </a:schemeClr>
              </a:solidFill>
            </a:endParaRPr>
          </a:p>
        </p:txBody>
      </p:sp>
      <p:grpSp>
        <p:nvGrpSpPr>
          <p:cNvPr id="29" name="Grupo 28"/>
          <p:cNvGrpSpPr/>
          <p:nvPr/>
        </p:nvGrpSpPr>
        <p:grpSpPr>
          <a:xfrm>
            <a:off x="3955291" y="3400500"/>
            <a:ext cx="1473122" cy="1136660"/>
            <a:chOff x="459588" y="3775150"/>
            <a:chExt cx="1810482" cy="1474689"/>
          </a:xfrm>
        </p:grpSpPr>
        <p:pic>
          <p:nvPicPr>
            <p:cNvPr id="30"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Flecha derecha 34"/>
          <p:cNvSpPr/>
          <p:nvPr/>
        </p:nvSpPr>
        <p:spPr>
          <a:xfrm>
            <a:off x="1474413" y="3059866"/>
            <a:ext cx="2321052" cy="257880"/>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0" name="Esquina doblada 9"/>
          <p:cNvSpPr/>
          <p:nvPr/>
        </p:nvSpPr>
        <p:spPr>
          <a:xfrm>
            <a:off x="2659125" y="2717800"/>
            <a:ext cx="831835" cy="1099241"/>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INTERESADO</a:t>
            </a:r>
            <a:endParaRPr lang="es-ES" sz="700" dirty="0">
              <a:solidFill>
                <a:schemeClr val="tx1"/>
              </a:solidFill>
            </a:endParaRPr>
          </a:p>
        </p:txBody>
      </p:sp>
      <p:sp>
        <p:nvSpPr>
          <p:cNvPr id="36" name="Flecha derecha 35"/>
          <p:cNvSpPr/>
          <p:nvPr/>
        </p:nvSpPr>
        <p:spPr>
          <a:xfrm flipH="1">
            <a:off x="5464418" y="3074929"/>
            <a:ext cx="1639721" cy="257881"/>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9" name="Esquina doblada 8"/>
          <p:cNvSpPr/>
          <p:nvPr/>
        </p:nvSpPr>
        <p:spPr>
          <a:xfrm>
            <a:off x="5820205" y="2800969"/>
            <a:ext cx="839776" cy="1032340"/>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ADMINISTRACIÓN</a:t>
            </a:r>
            <a:endParaRPr lang="es-ES" sz="700" dirty="0">
              <a:solidFill>
                <a:schemeClr val="tx1"/>
              </a:solidFill>
            </a:endParaRPr>
          </a:p>
        </p:txBody>
      </p:sp>
      <p:sp>
        <p:nvSpPr>
          <p:cNvPr id="27" name="Rectángulo 26"/>
          <p:cNvSpPr/>
          <p:nvPr/>
        </p:nvSpPr>
        <p:spPr>
          <a:xfrm>
            <a:off x="1252061" y="2580835"/>
            <a:ext cx="1234759" cy="58453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SEDE ELECTRÓNICA</a:t>
            </a: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28" name="Rectángulo 27"/>
          <p:cNvSpPr/>
          <p:nvPr/>
        </p:nvSpPr>
        <p:spPr>
          <a:xfrm>
            <a:off x="1238883" y="3230718"/>
            <a:ext cx="1234760" cy="6491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REGISTRO PRESENCIAL</a:t>
            </a:r>
          </a:p>
          <a:p>
            <a:endParaRPr lang="es-ES_tradnl" sz="1050" dirty="0">
              <a:solidFill>
                <a:schemeClr val="bg2">
                  <a:lumMod val="10000"/>
                </a:schemeClr>
              </a:solidFill>
            </a:endParaRPr>
          </a:p>
          <a:p>
            <a:endParaRPr lang="es-ES_tradnl" sz="1050" dirty="0" smtClean="0">
              <a:solidFill>
                <a:schemeClr val="bg2">
                  <a:lumMod val="10000"/>
                </a:schemeClr>
              </a:solidFill>
            </a:endParaRPr>
          </a:p>
          <a:p>
            <a:endParaRPr lang="es-ES_tradnl" sz="1050" dirty="0">
              <a:solidFill>
                <a:schemeClr val="bg2">
                  <a:lumMod val="10000"/>
                </a:schemeClr>
              </a:solidFill>
            </a:endParaRPr>
          </a:p>
          <a:p>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Tree>
    <p:extLst>
      <p:ext uri="{BB962C8B-B14F-4D97-AF65-F5344CB8AC3E}">
        <p14:creationId xmlns:p14="http://schemas.microsoft.com/office/powerpoint/2010/main" val="343105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3" name="CuadroTexto 2"/>
          <p:cNvSpPr txBox="1"/>
          <p:nvPr/>
        </p:nvSpPr>
        <p:spPr>
          <a:xfrm>
            <a:off x="825161" y="1505651"/>
            <a:ext cx="2154220" cy="461665"/>
          </a:xfrm>
          <a:prstGeom prst="rect">
            <a:avLst/>
          </a:prstGeom>
          <a:noFill/>
        </p:spPr>
        <p:txBody>
          <a:bodyPr wrap="square" rtlCol="0">
            <a:spAutoFit/>
          </a:bodyPr>
          <a:lstStyle/>
          <a:p>
            <a:pPr algn="r"/>
            <a:r>
              <a:rPr lang="es-ES_tradnl" sz="1200" dirty="0" smtClean="0"/>
              <a:t>Procedimiento XXX</a:t>
            </a:r>
          </a:p>
          <a:p>
            <a:pPr algn="r"/>
            <a:r>
              <a:rPr lang="es-ES_tradnl" sz="1200" dirty="0" smtClean="0"/>
              <a:t>Departamento Tramitador AAA</a:t>
            </a:r>
            <a:endParaRPr lang="es-ES" sz="1200" dirty="0"/>
          </a:p>
        </p:txBody>
      </p:sp>
      <p:sp>
        <p:nvSpPr>
          <p:cNvPr id="6" name="CuadroTexto 5"/>
          <p:cNvSpPr txBox="1"/>
          <p:nvPr/>
        </p:nvSpPr>
        <p:spPr>
          <a:xfrm>
            <a:off x="6055842" y="1509077"/>
            <a:ext cx="2099733" cy="461665"/>
          </a:xfrm>
          <a:prstGeom prst="rect">
            <a:avLst/>
          </a:prstGeom>
          <a:noFill/>
        </p:spPr>
        <p:txBody>
          <a:bodyPr wrap="square" rtlCol="0">
            <a:spAutoFit/>
          </a:bodyPr>
          <a:lstStyle/>
          <a:p>
            <a:pPr algn="r"/>
            <a:r>
              <a:rPr lang="es-ES_tradnl" sz="1200" dirty="0" smtClean="0"/>
              <a:t>Procedimiento XXX</a:t>
            </a:r>
          </a:p>
          <a:p>
            <a:pPr algn="r"/>
            <a:r>
              <a:rPr lang="es-ES_tradnl" sz="1200" dirty="0" smtClean="0"/>
              <a:t>Departamento Tramitador BBB</a:t>
            </a:r>
            <a:endParaRPr lang="es-ES" sz="1200" dirty="0"/>
          </a:p>
        </p:txBody>
      </p:sp>
      <p:sp>
        <p:nvSpPr>
          <p:cNvPr id="8" name="CuadroTexto 7"/>
          <p:cNvSpPr txBox="1"/>
          <p:nvPr/>
        </p:nvSpPr>
        <p:spPr>
          <a:xfrm>
            <a:off x="3255921" y="1521472"/>
            <a:ext cx="2099733" cy="461665"/>
          </a:xfrm>
          <a:prstGeom prst="rect">
            <a:avLst/>
          </a:prstGeom>
          <a:noFill/>
        </p:spPr>
        <p:txBody>
          <a:bodyPr wrap="square" rtlCol="0">
            <a:spAutoFit/>
          </a:bodyPr>
          <a:lstStyle/>
          <a:p>
            <a:pPr algn="r"/>
            <a:r>
              <a:rPr lang="es-ES_tradnl" sz="1200" dirty="0" smtClean="0"/>
              <a:t>Procedimiento YYY</a:t>
            </a:r>
          </a:p>
          <a:p>
            <a:pPr algn="r"/>
            <a:r>
              <a:rPr lang="es-ES_tradnl" sz="1200" dirty="0" smtClean="0"/>
              <a:t>Departamento Tramitador CCC</a:t>
            </a:r>
            <a:endParaRPr lang="es-ES" sz="1200" dirty="0"/>
          </a:p>
        </p:txBody>
      </p:sp>
      <p:cxnSp>
        <p:nvCxnSpPr>
          <p:cNvPr id="5" name="Conector recto 4"/>
          <p:cNvCxnSpPr/>
          <p:nvPr/>
        </p:nvCxnSpPr>
        <p:spPr>
          <a:xfrm>
            <a:off x="1202266" y="2111825"/>
            <a:ext cx="0" cy="2098314"/>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1202266" y="2255758"/>
            <a:ext cx="1205779" cy="2292935"/>
          </a:xfrm>
          <a:prstGeom prst="rect">
            <a:avLst/>
          </a:prstGeom>
          <a:noFill/>
        </p:spPr>
        <p:txBody>
          <a:bodyPr wrap="none" rtlCol="0">
            <a:spAutoFit/>
          </a:bodyPr>
          <a:lstStyle/>
          <a:p>
            <a:r>
              <a:rPr lang="es-ES_tradnl" sz="1100" dirty="0" smtClean="0">
                <a:solidFill>
                  <a:schemeClr val="bg1">
                    <a:lumMod val="65000"/>
                  </a:schemeClr>
                </a:solidFill>
              </a:rPr>
              <a:t>Solicitud</a:t>
            </a:r>
          </a:p>
          <a:p>
            <a:endParaRPr lang="es-ES_tradnl" sz="1100" dirty="0" smtClean="0">
              <a:solidFill>
                <a:schemeClr val="bg1">
                  <a:lumMod val="65000"/>
                </a:schemeClr>
              </a:solidFill>
            </a:endParaRPr>
          </a:p>
          <a:p>
            <a:r>
              <a:rPr lang="es-ES_tradnl" sz="1100" dirty="0" smtClean="0">
                <a:solidFill>
                  <a:schemeClr val="bg1">
                    <a:lumMod val="65000"/>
                  </a:schemeClr>
                </a:solidFill>
              </a:rPr>
              <a:t>Valoración</a:t>
            </a:r>
          </a:p>
          <a:p>
            <a:endParaRPr lang="es-ES_tradnl" sz="1100" dirty="0" smtClean="0">
              <a:solidFill>
                <a:schemeClr val="bg1">
                  <a:lumMod val="65000"/>
                </a:schemeClr>
              </a:solidFill>
            </a:endParaRPr>
          </a:p>
          <a:p>
            <a:r>
              <a:rPr lang="es-ES_tradnl" sz="1100" dirty="0" smtClean="0">
                <a:solidFill>
                  <a:schemeClr val="bg1">
                    <a:lumMod val="65000"/>
                  </a:schemeClr>
                </a:solidFill>
              </a:rPr>
              <a:t>Petición Informe</a:t>
            </a:r>
          </a:p>
          <a:p>
            <a:endParaRPr lang="es-ES_tradnl" sz="1100" dirty="0" smtClean="0">
              <a:solidFill>
                <a:schemeClr val="bg1">
                  <a:lumMod val="65000"/>
                </a:schemeClr>
              </a:solidFill>
            </a:endParaRPr>
          </a:p>
          <a:p>
            <a:r>
              <a:rPr lang="es-ES_tradnl" sz="1100" dirty="0" smtClean="0">
                <a:solidFill>
                  <a:schemeClr val="bg1">
                    <a:lumMod val="65000"/>
                  </a:schemeClr>
                </a:solidFill>
              </a:rPr>
              <a:t>Informe</a:t>
            </a:r>
          </a:p>
          <a:p>
            <a:endParaRPr lang="es-ES_tradnl" sz="1100" dirty="0">
              <a:solidFill>
                <a:schemeClr val="bg1">
                  <a:lumMod val="65000"/>
                </a:schemeClr>
              </a:solidFill>
            </a:endParaRPr>
          </a:p>
          <a:p>
            <a:r>
              <a:rPr lang="es-ES_tradnl" sz="1100" dirty="0" smtClean="0">
                <a:solidFill>
                  <a:schemeClr val="bg1">
                    <a:lumMod val="65000"/>
                  </a:schemeClr>
                </a:solidFill>
              </a:rPr>
              <a:t>Resolución</a:t>
            </a:r>
          </a:p>
          <a:p>
            <a:endParaRPr lang="es-ES_tradnl" sz="1100" dirty="0">
              <a:solidFill>
                <a:schemeClr val="bg1">
                  <a:lumMod val="65000"/>
                </a:schemeClr>
              </a:solidFill>
            </a:endParaRPr>
          </a:p>
          <a:p>
            <a:r>
              <a:rPr lang="es-ES_tradnl" sz="1100" dirty="0">
                <a:solidFill>
                  <a:schemeClr val="bg1">
                    <a:lumMod val="65000"/>
                  </a:schemeClr>
                </a:solidFill>
              </a:rPr>
              <a:t>Cierre Expediente</a:t>
            </a:r>
            <a:endParaRPr lang="es-ES" sz="1100" dirty="0">
              <a:solidFill>
                <a:schemeClr val="bg1">
                  <a:lumMod val="65000"/>
                </a:schemeClr>
              </a:solidFill>
            </a:endParaRPr>
          </a:p>
          <a:p>
            <a:endParaRPr lang="es-ES" sz="1100" dirty="0">
              <a:solidFill>
                <a:schemeClr val="bg1">
                  <a:lumMod val="65000"/>
                </a:schemeClr>
              </a:solidFill>
            </a:endParaRPr>
          </a:p>
          <a:p>
            <a:endParaRPr lang="es-ES" sz="1100" dirty="0">
              <a:solidFill>
                <a:schemeClr val="bg1">
                  <a:lumMod val="65000"/>
                </a:schemeClr>
              </a:solidFill>
            </a:endParaRPr>
          </a:p>
        </p:txBody>
      </p:sp>
      <p:sp>
        <p:nvSpPr>
          <p:cNvPr id="14" name="CuadroTexto 13"/>
          <p:cNvSpPr txBox="1"/>
          <p:nvPr/>
        </p:nvSpPr>
        <p:spPr>
          <a:xfrm>
            <a:off x="3581401" y="2222802"/>
            <a:ext cx="1207382" cy="1107996"/>
          </a:xfrm>
          <a:prstGeom prst="rect">
            <a:avLst/>
          </a:prstGeom>
          <a:noFill/>
        </p:spPr>
        <p:txBody>
          <a:bodyPr wrap="none" rtlCol="0">
            <a:spAutoFit/>
          </a:bodyPr>
          <a:lstStyle/>
          <a:p>
            <a:r>
              <a:rPr lang="es-ES_tradnl" sz="1100" dirty="0" smtClean="0">
                <a:solidFill>
                  <a:schemeClr val="bg1">
                    <a:lumMod val="65000"/>
                  </a:schemeClr>
                </a:solidFill>
              </a:rPr>
              <a:t>Petición Informe</a:t>
            </a:r>
          </a:p>
          <a:p>
            <a:endParaRPr lang="es-ES_tradnl" sz="1100" dirty="0">
              <a:solidFill>
                <a:schemeClr val="bg1">
                  <a:lumMod val="65000"/>
                </a:schemeClr>
              </a:solidFill>
            </a:endParaRPr>
          </a:p>
          <a:p>
            <a:r>
              <a:rPr lang="es-ES_tradnl" sz="1100" dirty="0" err="1" smtClean="0">
                <a:solidFill>
                  <a:schemeClr val="bg1">
                    <a:lumMod val="65000"/>
                  </a:schemeClr>
                </a:solidFill>
              </a:rPr>
              <a:t>Infome</a:t>
            </a:r>
            <a:endParaRPr lang="es-ES_tradnl" sz="1100" dirty="0" smtClean="0">
              <a:solidFill>
                <a:schemeClr val="bg1">
                  <a:lumMod val="65000"/>
                </a:schemeClr>
              </a:solidFill>
            </a:endParaRPr>
          </a:p>
          <a:p>
            <a:endParaRPr lang="es-ES_tradnl" sz="1100" dirty="0">
              <a:solidFill>
                <a:schemeClr val="bg1">
                  <a:lumMod val="65000"/>
                </a:schemeClr>
              </a:solidFill>
            </a:endParaRPr>
          </a:p>
          <a:p>
            <a:r>
              <a:rPr lang="es-ES_tradnl" sz="1100" dirty="0" smtClean="0">
                <a:solidFill>
                  <a:schemeClr val="bg1">
                    <a:lumMod val="65000"/>
                  </a:schemeClr>
                </a:solidFill>
              </a:rPr>
              <a:t>Cierre expediente</a:t>
            </a:r>
          </a:p>
          <a:p>
            <a:endParaRPr lang="es-ES" sz="1100" dirty="0">
              <a:solidFill>
                <a:schemeClr val="bg1">
                  <a:lumMod val="65000"/>
                </a:schemeClr>
              </a:solidFill>
            </a:endParaRPr>
          </a:p>
        </p:txBody>
      </p:sp>
      <p:cxnSp>
        <p:nvCxnSpPr>
          <p:cNvPr id="15" name="Conector recto de flecha 14"/>
          <p:cNvCxnSpPr/>
          <p:nvPr/>
        </p:nvCxnSpPr>
        <p:spPr>
          <a:xfrm flipV="1">
            <a:off x="2337513" y="2416628"/>
            <a:ext cx="1256943" cy="614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a:off x="2130363" y="2719839"/>
            <a:ext cx="1498600" cy="757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6989837" y="2099430"/>
            <a:ext cx="1205779" cy="2292935"/>
          </a:xfrm>
          <a:prstGeom prst="rect">
            <a:avLst/>
          </a:prstGeom>
          <a:noFill/>
        </p:spPr>
        <p:txBody>
          <a:bodyPr wrap="none" rtlCol="0">
            <a:spAutoFit/>
          </a:bodyPr>
          <a:lstStyle/>
          <a:p>
            <a:r>
              <a:rPr lang="es-ES_tradnl" sz="1100" dirty="0" smtClean="0">
                <a:solidFill>
                  <a:schemeClr val="bg1">
                    <a:lumMod val="65000"/>
                  </a:schemeClr>
                </a:solidFill>
              </a:rPr>
              <a:t>Solicitud</a:t>
            </a:r>
          </a:p>
          <a:p>
            <a:endParaRPr lang="es-ES_tradnl" sz="1100" dirty="0" smtClean="0">
              <a:solidFill>
                <a:schemeClr val="bg1">
                  <a:lumMod val="65000"/>
                </a:schemeClr>
              </a:solidFill>
            </a:endParaRPr>
          </a:p>
          <a:p>
            <a:r>
              <a:rPr lang="es-ES_tradnl" sz="1100" dirty="0" smtClean="0">
                <a:solidFill>
                  <a:schemeClr val="bg1">
                    <a:lumMod val="65000"/>
                  </a:schemeClr>
                </a:solidFill>
              </a:rPr>
              <a:t>Valoración</a:t>
            </a:r>
          </a:p>
          <a:p>
            <a:endParaRPr lang="es-ES_tradnl" sz="1100" dirty="0" smtClean="0">
              <a:solidFill>
                <a:schemeClr val="bg1">
                  <a:lumMod val="65000"/>
                </a:schemeClr>
              </a:solidFill>
            </a:endParaRPr>
          </a:p>
          <a:p>
            <a:r>
              <a:rPr lang="es-ES_tradnl" sz="1100" dirty="0">
                <a:solidFill>
                  <a:schemeClr val="bg1">
                    <a:lumMod val="65000"/>
                  </a:schemeClr>
                </a:solidFill>
              </a:rPr>
              <a:t>Petición </a:t>
            </a:r>
            <a:r>
              <a:rPr lang="es-ES_tradnl" sz="1100" dirty="0" smtClean="0">
                <a:solidFill>
                  <a:schemeClr val="bg1">
                    <a:lumMod val="65000"/>
                  </a:schemeClr>
                </a:solidFill>
              </a:rPr>
              <a:t>Informe</a:t>
            </a:r>
          </a:p>
          <a:p>
            <a:endParaRPr lang="es-ES_tradnl" sz="1100" dirty="0" smtClean="0">
              <a:solidFill>
                <a:schemeClr val="bg1">
                  <a:lumMod val="65000"/>
                </a:schemeClr>
              </a:solidFill>
            </a:endParaRPr>
          </a:p>
          <a:p>
            <a:r>
              <a:rPr lang="es-ES_tradnl" sz="1100" dirty="0" smtClean="0">
                <a:solidFill>
                  <a:schemeClr val="bg1">
                    <a:lumMod val="65000"/>
                  </a:schemeClr>
                </a:solidFill>
              </a:rPr>
              <a:t>Informe</a:t>
            </a:r>
          </a:p>
          <a:p>
            <a:endParaRPr lang="es-ES_tradnl" sz="1100" dirty="0">
              <a:solidFill>
                <a:schemeClr val="bg1">
                  <a:lumMod val="65000"/>
                </a:schemeClr>
              </a:solidFill>
            </a:endParaRPr>
          </a:p>
          <a:p>
            <a:r>
              <a:rPr lang="es-ES_tradnl" sz="1100" dirty="0" smtClean="0">
                <a:solidFill>
                  <a:schemeClr val="bg1">
                    <a:lumMod val="65000"/>
                  </a:schemeClr>
                </a:solidFill>
              </a:rPr>
              <a:t>Resolución</a:t>
            </a:r>
          </a:p>
          <a:p>
            <a:endParaRPr lang="es-ES_tradnl" sz="1100" dirty="0">
              <a:solidFill>
                <a:schemeClr val="bg1">
                  <a:lumMod val="65000"/>
                </a:schemeClr>
              </a:solidFill>
            </a:endParaRPr>
          </a:p>
          <a:p>
            <a:r>
              <a:rPr lang="es-ES_tradnl" sz="1100" dirty="0">
                <a:solidFill>
                  <a:schemeClr val="bg1">
                    <a:lumMod val="65000"/>
                  </a:schemeClr>
                </a:solidFill>
              </a:rPr>
              <a:t>Cierre Expediente</a:t>
            </a:r>
            <a:endParaRPr lang="es-ES" sz="1100" dirty="0">
              <a:solidFill>
                <a:schemeClr val="bg1">
                  <a:lumMod val="65000"/>
                </a:schemeClr>
              </a:solidFill>
            </a:endParaRPr>
          </a:p>
          <a:p>
            <a:endParaRPr lang="es-ES" sz="1100" dirty="0">
              <a:solidFill>
                <a:schemeClr val="bg1">
                  <a:lumMod val="65000"/>
                </a:schemeClr>
              </a:solidFill>
            </a:endParaRPr>
          </a:p>
          <a:p>
            <a:endParaRPr lang="es-ES" sz="1100" dirty="0">
              <a:solidFill>
                <a:schemeClr val="bg1">
                  <a:lumMod val="65000"/>
                </a:schemeClr>
              </a:solidFill>
            </a:endParaRPr>
          </a:p>
        </p:txBody>
      </p:sp>
      <p:cxnSp>
        <p:nvCxnSpPr>
          <p:cNvPr id="24" name="Conector recto 23"/>
          <p:cNvCxnSpPr/>
          <p:nvPr/>
        </p:nvCxnSpPr>
        <p:spPr>
          <a:xfrm>
            <a:off x="3629146" y="2132989"/>
            <a:ext cx="4800" cy="1077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6989836" y="2181060"/>
            <a:ext cx="0" cy="2098314"/>
          </a:xfrm>
          <a:prstGeom prst="line">
            <a:avLst/>
          </a:prstGeom>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2578345" y="2243352"/>
            <a:ext cx="933269" cy="400110"/>
          </a:xfrm>
          <a:prstGeom prst="rect">
            <a:avLst/>
          </a:prstGeom>
          <a:noFill/>
        </p:spPr>
        <p:txBody>
          <a:bodyPr wrap="none" rtlCol="0">
            <a:spAutoFit/>
          </a:bodyPr>
          <a:lstStyle/>
          <a:p>
            <a:pPr algn="ctr"/>
            <a:r>
              <a:rPr lang="es-ES_tradnl" sz="1000" dirty="0" smtClean="0">
                <a:solidFill>
                  <a:srgbClr val="FF0000"/>
                </a:solidFill>
              </a:rPr>
              <a:t>Comunicación</a:t>
            </a:r>
          </a:p>
          <a:p>
            <a:pPr algn="ctr"/>
            <a:r>
              <a:rPr lang="es-ES_tradnl" sz="1000" dirty="0" smtClean="0">
                <a:solidFill>
                  <a:srgbClr val="FF0000"/>
                </a:solidFill>
              </a:rPr>
              <a:t>Interior</a:t>
            </a:r>
          </a:p>
        </p:txBody>
      </p:sp>
      <p:sp>
        <p:nvSpPr>
          <p:cNvPr id="32" name="CuadroTexto 31"/>
          <p:cNvSpPr txBox="1"/>
          <p:nvPr/>
        </p:nvSpPr>
        <p:spPr>
          <a:xfrm>
            <a:off x="2612619" y="3146475"/>
            <a:ext cx="933269" cy="400110"/>
          </a:xfrm>
          <a:prstGeom prst="rect">
            <a:avLst/>
          </a:prstGeom>
          <a:noFill/>
        </p:spPr>
        <p:txBody>
          <a:bodyPr wrap="none" rtlCol="0">
            <a:spAutoFit/>
          </a:bodyPr>
          <a:lstStyle/>
          <a:p>
            <a:pPr algn="ctr"/>
            <a:r>
              <a:rPr lang="es-ES_tradnl" sz="1000" dirty="0" smtClean="0">
                <a:solidFill>
                  <a:srgbClr val="FF0000"/>
                </a:solidFill>
              </a:rPr>
              <a:t>Comunicación</a:t>
            </a:r>
          </a:p>
          <a:p>
            <a:pPr algn="ctr"/>
            <a:r>
              <a:rPr lang="es-ES_tradnl" sz="1000" dirty="0" smtClean="0">
                <a:solidFill>
                  <a:srgbClr val="FF0000"/>
                </a:solidFill>
              </a:rPr>
              <a:t>Interior</a:t>
            </a:r>
          </a:p>
        </p:txBody>
      </p:sp>
      <p:sp>
        <p:nvSpPr>
          <p:cNvPr id="33" name="CuadroTexto 32"/>
          <p:cNvSpPr txBox="1"/>
          <p:nvPr/>
        </p:nvSpPr>
        <p:spPr>
          <a:xfrm>
            <a:off x="1012322" y="1931845"/>
            <a:ext cx="409086" cy="253916"/>
          </a:xfrm>
          <a:prstGeom prst="rect">
            <a:avLst/>
          </a:prstGeom>
          <a:noFill/>
        </p:spPr>
        <p:txBody>
          <a:bodyPr wrap="none" rtlCol="0">
            <a:spAutoFit/>
          </a:bodyPr>
          <a:lstStyle/>
          <a:p>
            <a:r>
              <a:rPr lang="es-ES_tradnl" sz="1050" dirty="0" err="1" smtClean="0"/>
              <a:t>Exp</a:t>
            </a:r>
            <a:r>
              <a:rPr lang="es-ES_tradnl" sz="1050" dirty="0" smtClean="0"/>
              <a:t> </a:t>
            </a:r>
            <a:endParaRPr lang="es-ES" sz="1050" dirty="0"/>
          </a:p>
        </p:txBody>
      </p:sp>
      <p:sp>
        <p:nvSpPr>
          <p:cNvPr id="34" name="CuadroTexto 33"/>
          <p:cNvSpPr txBox="1"/>
          <p:nvPr/>
        </p:nvSpPr>
        <p:spPr>
          <a:xfrm>
            <a:off x="3382741" y="1922976"/>
            <a:ext cx="409086" cy="253916"/>
          </a:xfrm>
          <a:prstGeom prst="rect">
            <a:avLst/>
          </a:prstGeom>
          <a:noFill/>
        </p:spPr>
        <p:txBody>
          <a:bodyPr wrap="none" rtlCol="0">
            <a:spAutoFit/>
          </a:bodyPr>
          <a:lstStyle/>
          <a:p>
            <a:r>
              <a:rPr lang="es-ES_tradnl" sz="1050" dirty="0" err="1" smtClean="0"/>
              <a:t>Exp</a:t>
            </a:r>
            <a:r>
              <a:rPr lang="es-ES_tradnl" sz="1050" dirty="0" smtClean="0"/>
              <a:t> </a:t>
            </a:r>
            <a:endParaRPr lang="es-ES" sz="1050" dirty="0"/>
          </a:p>
        </p:txBody>
      </p:sp>
      <p:sp>
        <p:nvSpPr>
          <p:cNvPr id="35" name="CuadroTexto 34"/>
          <p:cNvSpPr txBox="1"/>
          <p:nvPr/>
        </p:nvSpPr>
        <p:spPr>
          <a:xfrm>
            <a:off x="6859488" y="1948797"/>
            <a:ext cx="409086" cy="253916"/>
          </a:xfrm>
          <a:prstGeom prst="rect">
            <a:avLst/>
          </a:prstGeom>
          <a:noFill/>
        </p:spPr>
        <p:txBody>
          <a:bodyPr wrap="none" rtlCol="0">
            <a:spAutoFit/>
          </a:bodyPr>
          <a:lstStyle/>
          <a:p>
            <a:r>
              <a:rPr lang="es-ES_tradnl" sz="1050" dirty="0" err="1" smtClean="0"/>
              <a:t>Exp</a:t>
            </a:r>
            <a:r>
              <a:rPr lang="es-ES_tradnl" sz="1050" dirty="0" smtClean="0"/>
              <a:t> </a:t>
            </a:r>
            <a:endParaRPr lang="es-ES" sz="1050" dirty="0"/>
          </a:p>
        </p:txBody>
      </p:sp>
      <p:sp>
        <p:nvSpPr>
          <p:cNvPr id="39" name="CuadroTexto 38"/>
          <p:cNvSpPr txBox="1"/>
          <p:nvPr/>
        </p:nvSpPr>
        <p:spPr>
          <a:xfrm>
            <a:off x="3596727" y="3889105"/>
            <a:ext cx="1207382" cy="1107996"/>
          </a:xfrm>
          <a:prstGeom prst="rect">
            <a:avLst/>
          </a:prstGeom>
          <a:noFill/>
        </p:spPr>
        <p:txBody>
          <a:bodyPr wrap="none" rtlCol="0">
            <a:spAutoFit/>
          </a:bodyPr>
          <a:lstStyle/>
          <a:p>
            <a:r>
              <a:rPr lang="es-ES_tradnl" sz="1100" dirty="0" smtClean="0">
                <a:solidFill>
                  <a:schemeClr val="bg1">
                    <a:lumMod val="65000"/>
                  </a:schemeClr>
                </a:solidFill>
              </a:rPr>
              <a:t>Petición Informe</a:t>
            </a:r>
          </a:p>
          <a:p>
            <a:endParaRPr lang="es-ES_tradnl" sz="1100" dirty="0">
              <a:solidFill>
                <a:schemeClr val="bg1">
                  <a:lumMod val="65000"/>
                </a:schemeClr>
              </a:solidFill>
            </a:endParaRPr>
          </a:p>
          <a:p>
            <a:r>
              <a:rPr lang="es-ES_tradnl" sz="1100" dirty="0" err="1" smtClean="0">
                <a:solidFill>
                  <a:schemeClr val="bg1">
                    <a:lumMod val="65000"/>
                  </a:schemeClr>
                </a:solidFill>
              </a:rPr>
              <a:t>Infome</a:t>
            </a:r>
            <a:endParaRPr lang="es-ES_tradnl" sz="1100" dirty="0" smtClean="0">
              <a:solidFill>
                <a:schemeClr val="bg1">
                  <a:lumMod val="65000"/>
                </a:schemeClr>
              </a:solidFill>
            </a:endParaRPr>
          </a:p>
          <a:p>
            <a:endParaRPr lang="es-ES_tradnl" sz="1100" dirty="0">
              <a:solidFill>
                <a:schemeClr val="bg1">
                  <a:lumMod val="65000"/>
                </a:schemeClr>
              </a:solidFill>
            </a:endParaRPr>
          </a:p>
          <a:p>
            <a:r>
              <a:rPr lang="es-ES_tradnl" sz="1100" dirty="0" smtClean="0">
                <a:solidFill>
                  <a:schemeClr val="bg1">
                    <a:lumMod val="65000"/>
                  </a:schemeClr>
                </a:solidFill>
              </a:rPr>
              <a:t>Cierre expediente</a:t>
            </a:r>
          </a:p>
          <a:p>
            <a:endParaRPr lang="es-ES" sz="1100" dirty="0">
              <a:solidFill>
                <a:schemeClr val="bg1">
                  <a:lumMod val="65000"/>
                </a:schemeClr>
              </a:solidFill>
            </a:endParaRPr>
          </a:p>
        </p:txBody>
      </p:sp>
      <p:cxnSp>
        <p:nvCxnSpPr>
          <p:cNvPr id="40" name="Conector recto 39"/>
          <p:cNvCxnSpPr/>
          <p:nvPr/>
        </p:nvCxnSpPr>
        <p:spPr>
          <a:xfrm>
            <a:off x="3644472" y="3799292"/>
            <a:ext cx="4800" cy="1077343"/>
          </a:xfrm>
          <a:prstGeom prst="line">
            <a:avLst/>
          </a:prstGeom>
        </p:spPr>
        <p:style>
          <a:lnRef idx="1">
            <a:schemeClr val="accent1"/>
          </a:lnRef>
          <a:fillRef idx="0">
            <a:schemeClr val="accent1"/>
          </a:fillRef>
          <a:effectRef idx="0">
            <a:schemeClr val="accent1"/>
          </a:effectRef>
          <a:fontRef idx="minor">
            <a:schemeClr val="tx1"/>
          </a:fontRef>
        </p:style>
      </p:cxnSp>
      <p:sp>
        <p:nvSpPr>
          <p:cNvPr id="41" name="CuadroTexto 40"/>
          <p:cNvSpPr txBox="1"/>
          <p:nvPr/>
        </p:nvSpPr>
        <p:spPr>
          <a:xfrm>
            <a:off x="3398067" y="3589279"/>
            <a:ext cx="378630" cy="253916"/>
          </a:xfrm>
          <a:prstGeom prst="rect">
            <a:avLst/>
          </a:prstGeom>
          <a:noFill/>
        </p:spPr>
        <p:txBody>
          <a:bodyPr wrap="none" rtlCol="0">
            <a:spAutoFit/>
          </a:bodyPr>
          <a:lstStyle/>
          <a:p>
            <a:r>
              <a:rPr lang="es-ES_tradnl" sz="1050" dirty="0" err="1" smtClean="0"/>
              <a:t>Exp</a:t>
            </a:r>
            <a:endParaRPr lang="es-ES" sz="1050" dirty="0"/>
          </a:p>
        </p:txBody>
      </p:sp>
      <p:cxnSp>
        <p:nvCxnSpPr>
          <p:cNvPr id="43" name="Conector recto de flecha 42"/>
          <p:cNvCxnSpPr/>
          <p:nvPr/>
        </p:nvCxnSpPr>
        <p:spPr>
          <a:xfrm flipH="1">
            <a:off x="4708030" y="2958272"/>
            <a:ext cx="2134110" cy="957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flipV="1">
            <a:off x="4537879" y="3210332"/>
            <a:ext cx="2390611" cy="1069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CuadroTexto 48"/>
          <p:cNvSpPr txBox="1"/>
          <p:nvPr/>
        </p:nvSpPr>
        <p:spPr>
          <a:xfrm>
            <a:off x="5572084" y="2883566"/>
            <a:ext cx="933269" cy="400110"/>
          </a:xfrm>
          <a:prstGeom prst="rect">
            <a:avLst/>
          </a:prstGeom>
          <a:noFill/>
        </p:spPr>
        <p:txBody>
          <a:bodyPr wrap="none" rtlCol="0">
            <a:spAutoFit/>
          </a:bodyPr>
          <a:lstStyle/>
          <a:p>
            <a:pPr algn="ctr"/>
            <a:r>
              <a:rPr lang="es-ES_tradnl" sz="1000" dirty="0" smtClean="0">
                <a:solidFill>
                  <a:srgbClr val="FF0000"/>
                </a:solidFill>
              </a:rPr>
              <a:t>Comunicación</a:t>
            </a:r>
          </a:p>
          <a:p>
            <a:pPr algn="ctr"/>
            <a:r>
              <a:rPr lang="es-ES_tradnl" sz="1000" dirty="0" smtClean="0">
                <a:solidFill>
                  <a:srgbClr val="FF0000"/>
                </a:solidFill>
              </a:rPr>
              <a:t>Interior</a:t>
            </a:r>
          </a:p>
        </p:txBody>
      </p:sp>
      <p:sp>
        <p:nvSpPr>
          <p:cNvPr id="50" name="CuadroTexto 49"/>
          <p:cNvSpPr txBox="1"/>
          <p:nvPr/>
        </p:nvSpPr>
        <p:spPr>
          <a:xfrm>
            <a:off x="5686304" y="3684479"/>
            <a:ext cx="933269" cy="400110"/>
          </a:xfrm>
          <a:prstGeom prst="rect">
            <a:avLst/>
          </a:prstGeom>
          <a:noFill/>
        </p:spPr>
        <p:txBody>
          <a:bodyPr wrap="none" rtlCol="0">
            <a:spAutoFit/>
          </a:bodyPr>
          <a:lstStyle/>
          <a:p>
            <a:pPr algn="ctr"/>
            <a:r>
              <a:rPr lang="es-ES_tradnl" sz="1000" dirty="0" smtClean="0">
                <a:solidFill>
                  <a:srgbClr val="FF0000"/>
                </a:solidFill>
              </a:rPr>
              <a:t>Comunicación</a:t>
            </a:r>
          </a:p>
          <a:p>
            <a:pPr algn="ctr"/>
            <a:r>
              <a:rPr lang="es-ES_tradnl" sz="1000" dirty="0" smtClean="0">
                <a:solidFill>
                  <a:srgbClr val="FF0000"/>
                </a:solidFill>
              </a:rPr>
              <a:t>Interior</a:t>
            </a:r>
          </a:p>
        </p:txBody>
      </p:sp>
      <p:sp>
        <p:nvSpPr>
          <p:cNvPr id="31" name="Rectángulo 30"/>
          <p:cNvSpPr/>
          <p:nvPr/>
        </p:nvSpPr>
        <p:spPr>
          <a:xfrm>
            <a:off x="318433" y="735284"/>
            <a:ext cx="4588372" cy="646331"/>
          </a:xfrm>
          <a:prstGeom prst="rect">
            <a:avLst/>
          </a:prstGeom>
        </p:spPr>
        <p:txBody>
          <a:bodyPr wrap="none">
            <a:spAutoFit/>
          </a:bodyPr>
          <a:lstStyle/>
          <a:p>
            <a:r>
              <a:rPr lang="es-ES_tradnl" b="1" dirty="0" smtClean="0">
                <a:solidFill>
                  <a:schemeClr val="tx1">
                    <a:lumMod val="85000"/>
                    <a:lumOff val="15000"/>
                  </a:schemeClr>
                </a:solidFill>
              </a:rPr>
              <a:t>Relación entre procedimientos y expedientes. </a:t>
            </a:r>
          </a:p>
          <a:p>
            <a:r>
              <a:rPr lang="es-ES_tradnl" dirty="0" smtClean="0">
                <a:solidFill>
                  <a:schemeClr val="tx1">
                    <a:lumMod val="85000"/>
                    <a:lumOff val="15000"/>
                  </a:schemeClr>
                </a:solidFill>
              </a:rPr>
              <a:t>En la misma Administración</a:t>
            </a:r>
          </a:p>
        </p:txBody>
      </p:sp>
    </p:spTree>
    <p:extLst>
      <p:ext uri="{BB962C8B-B14F-4D97-AF65-F5344CB8AC3E}">
        <p14:creationId xmlns:p14="http://schemas.microsoft.com/office/powerpoint/2010/main" val="3286359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7" name="Rectángulo 6"/>
          <p:cNvSpPr/>
          <p:nvPr/>
        </p:nvSpPr>
        <p:spPr>
          <a:xfrm>
            <a:off x="318433" y="735284"/>
            <a:ext cx="4588372" cy="646331"/>
          </a:xfrm>
          <a:prstGeom prst="rect">
            <a:avLst/>
          </a:prstGeom>
        </p:spPr>
        <p:txBody>
          <a:bodyPr wrap="none">
            <a:spAutoFit/>
          </a:bodyPr>
          <a:lstStyle/>
          <a:p>
            <a:r>
              <a:rPr lang="es-ES_tradnl" b="1" dirty="0" smtClean="0">
                <a:solidFill>
                  <a:schemeClr val="tx1">
                    <a:lumMod val="85000"/>
                    <a:lumOff val="15000"/>
                  </a:schemeClr>
                </a:solidFill>
              </a:rPr>
              <a:t>Relación entre procedimientos y expedientes. </a:t>
            </a:r>
          </a:p>
          <a:p>
            <a:r>
              <a:rPr lang="es-ES_tradnl" dirty="0">
                <a:solidFill>
                  <a:schemeClr val="tx1">
                    <a:lumMod val="85000"/>
                    <a:lumOff val="15000"/>
                  </a:schemeClr>
                </a:solidFill>
              </a:rPr>
              <a:t>En la misma </a:t>
            </a:r>
            <a:r>
              <a:rPr lang="es-ES_tradnl" dirty="0" smtClean="0">
                <a:solidFill>
                  <a:schemeClr val="tx1">
                    <a:lumMod val="85000"/>
                    <a:lumOff val="15000"/>
                  </a:schemeClr>
                </a:solidFill>
              </a:rPr>
              <a:t>Administración</a:t>
            </a:r>
          </a:p>
        </p:txBody>
      </p:sp>
      <p:sp>
        <p:nvSpPr>
          <p:cNvPr id="3" name="CuadroTexto 2"/>
          <p:cNvSpPr txBox="1"/>
          <p:nvPr/>
        </p:nvSpPr>
        <p:spPr>
          <a:xfrm>
            <a:off x="825161" y="1553047"/>
            <a:ext cx="2154220" cy="461665"/>
          </a:xfrm>
          <a:prstGeom prst="rect">
            <a:avLst/>
          </a:prstGeom>
          <a:noFill/>
        </p:spPr>
        <p:txBody>
          <a:bodyPr wrap="square" rtlCol="0">
            <a:spAutoFit/>
          </a:bodyPr>
          <a:lstStyle/>
          <a:p>
            <a:pPr algn="r"/>
            <a:r>
              <a:rPr lang="es-ES_tradnl" sz="1200" dirty="0" smtClean="0"/>
              <a:t>Procedimiento XXX</a:t>
            </a:r>
          </a:p>
          <a:p>
            <a:pPr algn="r"/>
            <a:r>
              <a:rPr lang="es-ES_tradnl" sz="1200" dirty="0" smtClean="0"/>
              <a:t>Departamento Tramitador AAA</a:t>
            </a:r>
            <a:endParaRPr lang="es-ES" sz="1200" dirty="0"/>
          </a:p>
        </p:txBody>
      </p:sp>
      <p:sp>
        <p:nvSpPr>
          <p:cNvPr id="6" name="CuadroTexto 5"/>
          <p:cNvSpPr txBox="1"/>
          <p:nvPr/>
        </p:nvSpPr>
        <p:spPr>
          <a:xfrm>
            <a:off x="6055842" y="1556473"/>
            <a:ext cx="2099733" cy="461665"/>
          </a:xfrm>
          <a:prstGeom prst="rect">
            <a:avLst/>
          </a:prstGeom>
          <a:noFill/>
        </p:spPr>
        <p:txBody>
          <a:bodyPr wrap="square" rtlCol="0">
            <a:spAutoFit/>
          </a:bodyPr>
          <a:lstStyle/>
          <a:p>
            <a:pPr algn="r"/>
            <a:r>
              <a:rPr lang="es-ES_tradnl" sz="1200" dirty="0" smtClean="0"/>
              <a:t>Procedimiento XXX</a:t>
            </a:r>
          </a:p>
          <a:p>
            <a:pPr algn="r"/>
            <a:r>
              <a:rPr lang="es-ES_tradnl" sz="1200" dirty="0" smtClean="0"/>
              <a:t>Departamento Tramitador BBB</a:t>
            </a:r>
            <a:endParaRPr lang="es-ES" sz="1200" dirty="0"/>
          </a:p>
        </p:txBody>
      </p:sp>
      <p:sp>
        <p:nvSpPr>
          <p:cNvPr id="8" name="CuadroTexto 7"/>
          <p:cNvSpPr txBox="1"/>
          <p:nvPr/>
        </p:nvSpPr>
        <p:spPr>
          <a:xfrm>
            <a:off x="3255921" y="1568868"/>
            <a:ext cx="2099733" cy="461665"/>
          </a:xfrm>
          <a:prstGeom prst="rect">
            <a:avLst/>
          </a:prstGeom>
          <a:noFill/>
        </p:spPr>
        <p:txBody>
          <a:bodyPr wrap="square" rtlCol="0">
            <a:spAutoFit/>
          </a:bodyPr>
          <a:lstStyle/>
          <a:p>
            <a:pPr algn="r"/>
            <a:r>
              <a:rPr lang="es-ES_tradnl" sz="1200" dirty="0" smtClean="0"/>
              <a:t>Procedimiento YYY</a:t>
            </a:r>
          </a:p>
          <a:p>
            <a:pPr algn="r"/>
            <a:r>
              <a:rPr lang="es-ES_tradnl" sz="1200" dirty="0" smtClean="0"/>
              <a:t>Departamento Tramitador CCC</a:t>
            </a:r>
            <a:endParaRPr lang="es-ES" sz="1200" dirty="0"/>
          </a:p>
        </p:txBody>
      </p:sp>
      <p:cxnSp>
        <p:nvCxnSpPr>
          <p:cNvPr id="5" name="Conector recto 4"/>
          <p:cNvCxnSpPr/>
          <p:nvPr/>
        </p:nvCxnSpPr>
        <p:spPr>
          <a:xfrm>
            <a:off x="1253066" y="2299506"/>
            <a:ext cx="0" cy="2098314"/>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1253066" y="2443439"/>
            <a:ext cx="1205779" cy="2292935"/>
          </a:xfrm>
          <a:prstGeom prst="rect">
            <a:avLst/>
          </a:prstGeom>
          <a:noFill/>
        </p:spPr>
        <p:txBody>
          <a:bodyPr wrap="none" rtlCol="0">
            <a:spAutoFit/>
          </a:bodyPr>
          <a:lstStyle/>
          <a:p>
            <a:r>
              <a:rPr lang="es-ES_tradnl" sz="1100" dirty="0" smtClean="0">
                <a:solidFill>
                  <a:schemeClr val="bg1">
                    <a:lumMod val="65000"/>
                  </a:schemeClr>
                </a:solidFill>
              </a:rPr>
              <a:t>Solicitud</a:t>
            </a:r>
          </a:p>
          <a:p>
            <a:endParaRPr lang="es-ES_tradnl" sz="1100" dirty="0" smtClean="0">
              <a:solidFill>
                <a:schemeClr val="bg1">
                  <a:lumMod val="65000"/>
                </a:schemeClr>
              </a:solidFill>
            </a:endParaRPr>
          </a:p>
          <a:p>
            <a:r>
              <a:rPr lang="es-ES_tradnl" sz="1100" dirty="0" smtClean="0">
                <a:solidFill>
                  <a:schemeClr val="bg1">
                    <a:lumMod val="65000"/>
                  </a:schemeClr>
                </a:solidFill>
              </a:rPr>
              <a:t>Valoración</a:t>
            </a:r>
          </a:p>
          <a:p>
            <a:endParaRPr lang="es-ES_tradnl" sz="1100" dirty="0" smtClean="0">
              <a:solidFill>
                <a:schemeClr val="bg1">
                  <a:lumMod val="65000"/>
                </a:schemeClr>
              </a:solidFill>
            </a:endParaRPr>
          </a:p>
          <a:p>
            <a:r>
              <a:rPr lang="es-ES_tradnl" sz="1100" dirty="0" smtClean="0">
                <a:solidFill>
                  <a:schemeClr val="bg1">
                    <a:lumMod val="65000"/>
                  </a:schemeClr>
                </a:solidFill>
              </a:rPr>
              <a:t>Petición Informe</a:t>
            </a:r>
          </a:p>
          <a:p>
            <a:endParaRPr lang="es-ES_tradnl" sz="1100" dirty="0" smtClean="0">
              <a:solidFill>
                <a:schemeClr val="bg1">
                  <a:lumMod val="65000"/>
                </a:schemeClr>
              </a:solidFill>
            </a:endParaRPr>
          </a:p>
          <a:p>
            <a:r>
              <a:rPr lang="es-ES_tradnl" sz="1100" dirty="0" smtClean="0">
                <a:solidFill>
                  <a:schemeClr val="bg1">
                    <a:lumMod val="65000"/>
                  </a:schemeClr>
                </a:solidFill>
              </a:rPr>
              <a:t>Informe</a:t>
            </a:r>
          </a:p>
          <a:p>
            <a:endParaRPr lang="es-ES_tradnl" sz="1100" dirty="0">
              <a:solidFill>
                <a:schemeClr val="bg1">
                  <a:lumMod val="65000"/>
                </a:schemeClr>
              </a:solidFill>
            </a:endParaRPr>
          </a:p>
          <a:p>
            <a:r>
              <a:rPr lang="es-ES_tradnl" sz="1100" dirty="0" smtClean="0">
                <a:solidFill>
                  <a:schemeClr val="bg1">
                    <a:lumMod val="65000"/>
                  </a:schemeClr>
                </a:solidFill>
              </a:rPr>
              <a:t>Resolución</a:t>
            </a:r>
          </a:p>
          <a:p>
            <a:endParaRPr lang="es-ES_tradnl" sz="1100" dirty="0">
              <a:solidFill>
                <a:schemeClr val="bg1">
                  <a:lumMod val="65000"/>
                </a:schemeClr>
              </a:solidFill>
            </a:endParaRPr>
          </a:p>
          <a:p>
            <a:r>
              <a:rPr lang="es-ES_tradnl" sz="1100" dirty="0">
                <a:solidFill>
                  <a:schemeClr val="bg1">
                    <a:lumMod val="65000"/>
                  </a:schemeClr>
                </a:solidFill>
              </a:rPr>
              <a:t>Cierre Expediente</a:t>
            </a:r>
            <a:endParaRPr lang="es-ES" sz="1100" dirty="0">
              <a:solidFill>
                <a:schemeClr val="bg1">
                  <a:lumMod val="65000"/>
                </a:schemeClr>
              </a:solidFill>
            </a:endParaRPr>
          </a:p>
          <a:p>
            <a:endParaRPr lang="es-ES" sz="1100" dirty="0">
              <a:solidFill>
                <a:schemeClr val="bg1">
                  <a:lumMod val="65000"/>
                </a:schemeClr>
              </a:solidFill>
            </a:endParaRPr>
          </a:p>
          <a:p>
            <a:endParaRPr lang="es-ES" sz="1100" dirty="0">
              <a:solidFill>
                <a:schemeClr val="bg1">
                  <a:lumMod val="65000"/>
                </a:schemeClr>
              </a:solidFill>
            </a:endParaRPr>
          </a:p>
        </p:txBody>
      </p:sp>
      <p:sp>
        <p:nvSpPr>
          <p:cNvPr id="14" name="CuadroTexto 13"/>
          <p:cNvSpPr txBox="1"/>
          <p:nvPr/>
        </p:nvSpPr>
        <p:spPr>
          <a:xfrm>
            <a:off x="3632201" y="2410483"/>
            <a:ext cx="1135247" cy="1615827"/>
          </a:xfrm>
          <a:prstGeom prst="rect">
            <a:avLst/>
          </a:prstGeom>
          <a:noFill/>
        </p:spPr>
        <p:txBody>
          <a:bodyPr wrap="none" rtlCol="0">
            <a:spAutoFit/>
          </a:bodyPr>
          <a:lstStyle/>
          <a:p>
            <a:r>
              <a:rPr lang="es-ES_tradnl" sz="1100" dirty="0" smtClean="0">
                <a:solidFill>
                  <a:schemeClr val="bg1">
                    <a:lumMod val="65000"/>
                  </a:schemeClr>
                </a:solidFill>
              </a:rPr>
              <a:t>Petición Informe</a:t>
            </a:r>
          </a:p>
          <a:p>
            <a:endParaRPr lang="es-ES_tradnl" sz="1100" dirty="0">
              <a:solidFill>
                <a:schemeClr val="bg1">
                  <a:lumMod val="65000"/>
                </a:schemeClr>
              </a:solidFill>
            </a:endParaRPr>
          </a:p>
          <a:p>
            <a:r>
              <a:rPr lang="es-ES_tradnl" sz="1100" dirty="0" err="1" smtClean="0">
                <a:solidFill>
                  <a:schemeClr val="bg1">
                    <a:lumMod val="65000"/>
                  </a:schemeClr>
                </a:solidFill>
              </a:rPr>
              <a:t>Infome</a:t>
            </a:r>
            <a:endParaRPr lang="es-ES_tradnl" sz="1100" dirty="0" smtClean="0">
              <a:solidFill>
                <a:schemeClr val="bg1">
                  <a:lumMod val="65000"/>
                </a:schemeClr>
              </a:solidFill>
            </a:endParaRPr>
          </a:p>
          <a:p>
            <a:endParaRPr lang="es-ES_tradnl" sz="1100" dirty="0">
              <a:solidFill>
                <a:schemeClr val="bg1">
                  <a:lumMod val="65000"/>
                </a:schemeClr>
              </a:solidFill>
            </a:endParaRPr>
          </a:p>
          <a:p>
            <a:r>
              <a:rPr lang="es-ES_tradnl" sz="1100" dirty="0">
                <a:solidFill>
                  <a:schemeClr val="bg1">
                    <a:lumMod val="65000"/>
                  </a:schemeClr>
                </a:solidFill>
              </a:rPr>
              <a:t>Petición Informe</a:t>
            </a:r>
          </a:p>
          <a:p>
            <a:endParaRPr lang="es-ES_tradnl" sz="1100" dirty="0" smtClean="0">
              <a:solidFill>
                <a:schemeClr val="bg1">
                  <a:lumMod val="65000"/>
                </a:schemeClr>
              </a:solidFill>
            </a:endParaRPr>
          </a:p>
          <a:p>
            <a:r>
              <a:rPr lang="es-ES_tradnl" sz="1100" dirty="0" smtClean="0">
                <a:solidFill>
                  <a:schemeClr val="bg1">
                    <a:lumMod val="65000"/>
                  </a:schemeClr>
                </a:solidFill>
              </a:rPr>
              <a:t>Informe</a:t>
            </a:r>
          </a:p>
          <a:p>
            <a:endParaRPr lang="es-ES_tradnl" sz="1100" dirty="0">
              <a:solidFill>
                <a:schemeClr val="bg1">
                  <a:lumMod val="65000"/>
                </a:schemeClr>
              </a:solidFill>
            </a:endParaRPr>
          </a:p>
          <a:p>
            <a:r>
              <a:rPr lang="es-ES_tradnl" sz="1100" dirty="0" smtClean="0">
                <a:solidFill>
                  <a:schemeClr val="bg1">
                    <a:lumMod val="65000"/>
                  </a:schemeClr>
                </a:solidFill>
              </a:rPr>
              <a:t>…</a:t>
            </a:r>
            <a:endParaRPr lang="es-ES" sz="1100" dirty="0">
              <a:solidFill>
                <a:schemeClr val="bg1">
                  <a:lumMod val="65000"/>
                </a:schemeClr>
              </a:solidFill>
            </a:endParaRPr>
          </a:p>
        </p:txBody>
      </p:sp>
      <p:cxnSp>
        <p:nvCxnSpPr>
          <p:cNvPr id="15" name="Conector recto de flecha 14"/>
          <p:cNvCxnSpPr/>
          <p:nvPr/>
        </p:nvCxnSpPr>
        <p:spPr>
          <a:xfrm flipV="1">
            <a:off x="2388313" y="2604308"/>
            <a:ext cx="1256943" cy="605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a:off x="2181163" y="2907520"/>
            <a:ext cx="1498600" cy="757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7040637" y="2287111"/>
            <a:ext cx="1205779" cy="2292935"/>
          </a:xfrm>
          <a:prstGeom prst="rect">
            <a:avLst/>
          </a:prstGeom>
          <a:noFill/>
        </p:spPr>
        <p:txBody>
          <a:bodyPr wrap="none" rtlCol="0">
            <a:spAutoFit/>
          </a:bodyPr>
          <a:lstStyle/>
          <a:p>
            <a:r>
              <a:rPr lang="es-ES_tradnl" sz="1100" dirty="0" smtClean="0">
                <a:solidFill>
                  <a:schemeClr val="bg1">
                    <a:lumMod val="65000"/>
                  </a:schemeClr>
                </a:solidFill>
              </a:rPr>
              <a:t>Solicitud</a:t>
            </a:r>
          </a:p>
          <a:p>
            <a:endParaRPr lang="es-ES_tradnl" sz="1100" dirty="0" smtClean="0">
              <a:solidFill>
                <a:schemeClr val="bg1">
                  <a:lumMod val="65000"/>
                </a:schemeClr>
              </a:solidFill>
            </a:endParaRPr>
          </a:p>
          <a:p>
            <a:r>
              <a:rPr lang="es-ES_tradnl" sz="1100" dirty="0" smtClean="0">
                <a:solidFill>
                  <a:schemeClr val="bg1">
                    <a:lumMod val="65000"/>
                  </a:schemeClr>
                </a:solidFill>
              </a:rPr>
              <a:t>Valoración</a:t>
            </a:r>
          </a:p>
          <a:p>
            <a:endParaRPr lang="es-ES_tradnl" sz="1100" dirty="0" smtClean="0">
              <a:solidFill>
                <a:schemeClr val="bg1">
                  <a:lumMod val="65000"/>
                </a:schemeClr>
              </a:solidFill>
            </a:endParaRPr>
          </a:p>
          <a:p>
            <a:r>
              <a:rPr lang="es-ES_tradnl" sz="1100" dirty="0">
                <a:solidFill>
                  <a:schemeClr val="bg1">
                    <a:lumMod val="65000"/>
                  </a:schemeClr>
                </a:solidFill>
              </a:rPr>
              <a:t>Petición </a:t>
            </a:r>
            <a:r>
              <a:rPr lang="es-ES_tradnl" sz="1100" dirty="0" smtClean="0">
                <a:solidFill>
                  <a:schemeClr val="bg1">
                    <a:lumMod val="65000"/>
                  </a:schemeClr>
                </a:solidFill>
              </a:rPr>
              <a:t>Informe</a:t>
            </a:r>
          </a:p>
          <a:p>
            <a:endParaRPr lang="es-ES_tradnl" sz="1100" dirty="0" smtClean="0">
              <a:solidFill>
                <a:schemeClr val="bg1">
                  <a:lumMod val="65000"/>
                </a:schemeClr>
              </a:solidFill>
            </a:endParaRPr>
          </a:p>
          <a:p>
            <a:r>
              <a:rPr lang="es-ES_tradnl" sz="1100" dirty="0" smtClean="0">
                <a:solidFill>
                  <a:schemeClr val="bg1">
                    <a:lumMod val="65000"/>
                  </a:schemeClr>
                </a:solidFill>
              </a:rPr>
              <a:t>Informe</a:t>
            </a:r>
          </a:p>
          <a:p>
            <a:endParaRPr lang="es-ES_tradnl" sz="1100" dirty="0">
              <a:solidFill>
                <a:schemeClr val="bg1">
                  <a:lumMod val="65000"/>
                </a:schemeClr>
              </a:solidFill>
            </a:endParaRPr>
          </a:p>
          <a:p>
            <a:r>
              <a:rPr lang="es-ES_tradnl" sz="1100" dirty="0" smtClean="0">
                <a:solidFill>
                  <a:schemeClr val="bg1">
                    <a:lumMod val="65000"/>
                  </a:schemeClr>
                </a:solidFill>
              </a:rPr>
              <a:t>Resolución</a:t>
            </a:r>
          </a:p>
          <a:p>
            <a:endParaRPr lang="es-ES_tradnl" sz="1100" dirty="0">
              <a:solidFill>
                <a:schemeClr val="bg1">
                  <a:lumMod val="65000"/>
                </a:schemeClr>
              </a:solidFill>
            </a:endParaRPr>
          </a:p>
          <a:p>
            <a:r>
              <a:rPr lang="es-ES_tradnl" sz="1100" dirty="0">
                <a:solidFill>
                  <a:schemeClr val="bg1">
                    <a:lumMod val="65000"/>
                  </a:schemeClr>
                </a:solidFill>
              </a:rPr>
              <a:t>Cierre Expediente</a:t>
            </a:r>
            <a:endParaRPr lang="es-ES" sz="1100" dirty="0">
              <a:solidFill>
                <a:schemeClr val="bg1">
                  <a:lumMod val="65000"/>
                </a:schemeClr>
              </a:solidFill>
            </a:endParaRPr>
          </a:p>
          <a:p>
            <a:endParaRPr lang="es-ES" sz="1100" dirty="0">
              <a:solidFill>
                <a:schemeClr val="bg1">
                  <a:lumMod val="65000"/>
                </a:schemeClr>
              </a:solidFill>
            </a:endParaRPr>
          </a:p>
          <a:p>
            <a:endParaRPr lang="es-ES" sz="1100" dirty="0">
              <a:solidFill>
                <a:schemeClr val="bg1">
                  <a:lumMod val="65000"/>
                </a:schemeClr>
              </a:solidFill>
            </a:endParaRPr>
          </a:p>
        </p:txBody>
      </p:sp>
      <p:cxnSp>
        <p:nvCxnSpPr>
          <p:cNvPr id="24" name="Conector recto 23"/>
          <p:cNvCxnSpPr/>
          <p:nvPr/>
        </p:nvCxnSpPr>
        <p:spPr>
          <a:xfrm flipH="1">
            <a:off x="3675517" y="2320670"/>
            <a:ext cx="4429" cy="1705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7040636" y="2368741"/>
            <a:ext cx="0" cy="2098314"/>
          </a:xfrm>
          <a:prstGeom prst="line">
            <a:avLst/>
          </a:prstGeom>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2629145" y="2431033"/>
            <a:ext cx="933269" cy="400110"/>
          </a:xfrm>
          <a:prstGeom prst="rect">
            <a:avLst/>
          </a:prstGeom>
          <a:noFill/>
        </p:spPr>
        <p:txBody>
          <a:bodyPr wrap="none" rtlCol="0">
            <a:spAutoFit/>
          </a:bodyPr>
          <a:lstStyle/>
          <a:p>
            <a:pPr algn="ctr"/>
            <a:r>
              <a:rPr lang="es-ES_tradnl" sz="1000" dirty="0" smtClean="0">
                <a:solidFill>
                  <a:srgbClr val="FF0000"/>
                </a:solidFill>
              </a:rPr>
              <a:t>Comunicación</a:t>
            </a:r>
          </a:p>
          <a:p>
            <a:pPr algn="ctr"/>
            <a:r>
              <a:rPr lang="es-ES_tradnl" sz="1000" dirty="0" smtClean="0">
                <a:solidFill>
                  <a:srgbClr val="FF0000"/>
                </a:solidFill>
              </a:rPr>
              <a:t>Interior</a:t>
            </a:r>
          </a:p>
        </p:txBody>
      </p:sp>
      <p:sp>
        <p:nvSpPr>
          <p:cNvPr id="32" name="CuadroTexto 31"/>
          <p:cNvSpPr txBox="1"/>
          <p:nvPr/>
        </p:nvSpPr>
        <p:spPr>
          <a:xfrm>
            <a:off x="2663419" y="3334156"/>
            <a:ext cx="933269" cy="400110"/>
          </a:xfrm>
          <a:prstGeom prst="rect">
            <a:avLst/>
          </a:prstGeom>
          <a:noFill/>
        </p:spPr>
        <p:txBody>
          <a:bodyPr wrap="none" rtlCol="0">
            <a:spAutoFit/>
          </a:bodyPr>
          <a:lstStyle/>
          <a:p>
            <a:pPr algn="ctr"/>
            <a:r>
              <a:rPr lang="es-ES_tradnl" sz="1000" dirty="0" smtClean="0">
                <a:solidFill>
                  <a:srgbClr val="FF0000"/>
                </a:solidFill>
              </a:rPr>
              <a:t>Comunicación</a:t>
            </a:r>
          </a:p>
          <a:p>
            <a:pPr algn="ctr"/>
            <a:r>
              <a:rPr lang="es-ES_tradnl" sz="1000" dirty="0" smtClean="0">
                <a:solidFill>
                  <a:srgbClr val="FF0000"/>
                </a:solidFill>
              </a:rPr>
              <a:t>Interior</a:t>
            </a:r>
          </a:p>
        </p:txBody>
      </p:sp>
      <p:sp>
        <p:nvSpPr>
          <p:cNvPr id="33" name="CuadroTexto 32"/>
          <p:cNvSpPr txBox="1"/>
          <p:nvPr/>
        </p:nvSpPr>
        <p:spPr>
          <a:xfrm>
            <a:off x="1063122" y="2119526"/>
            <a:ext cx="409086" cy="253916"/>
          </a:xfrm>
          <a:prstGeom prst="rect">
            <a:avLst/>
          </a:prstGeom>
          <a:noFill/>
        </p:spPr>
        <p:txBody>
          <a:bodyPr wrap="none" rtlCol="0">
            <a:spAutoFit/>
          </a:bodyPr>
          <a:lstStyle/>
          <a:p>
            <a:r>
              <a:rPr lang="es-ES_tradnl" sz="1050" dirty="0" err="1" smtClean="0"/>
              <a:t>Exp</a:t>
            </a:r>
            <a:r>
              <a:rPr lang="es-ES_tradnl" sz="1050" dirty="0" smtClean="0"/>
              <a:t> </a:t>
            </a:r>
            <a:endParaRPr lang="es-ES" sz="1050" dirty="0"/>
          </a:p>
        </p:txBody>
      </p:sp>
      <p:sp>
        <p:nvSpPr>
          <p:cNvPr id="34" name="CuadroTexto 33"/>
          <p:cNvSpPr txBox="1"/>
          <p:nvPr/>
        </p:nvSpPr>
        <p:spPr>
          <a:xfrm>
            <a:off x="3433541" y="2110657"/>
            <a:ext cx="409086" cy="253916"/>
          </a:xfrm>
          <a:prstGeom prst="rect">
            <a:avLst/>
          </a:prstGeom>
          <a:noFill/>
        </p:spPr>
        <p:txBody>
          <a:bodyPr wrap="none" rtlCol="0">
            <a:spAutoFit/>
          </a:bodyPr>
          <a:lstStyle/>
          <a:p>
            <a:r>
              <a:rPr lang="es-ES_tradnl" sz="1050" dirty="0" err="1" smtClean="0"/>
              <a:t>Exp</a:t>
            </a:r>
            <a:r>
              <a:rPr lang="es-ES_tradnl" sz="1050" dirty="0" smtClean="0"/>
              <a:t> </a:t>
            </a:r>
            <a:endParaRPr lang="es-ES" sz="1050" dirty="0"/>
          </a:p>
        </p:txBody>
      </p:sp>
      <p:sp>
        <p:nvSpPr>
          <p:cNvPr id="35" name="CuadroTexto 34"/>
          <p:cNvSpPr txBox="1"/>
          <p:nvPr/>
        </p:nvSpPr>
        <p:spPr>
          <a:xfrm>
            <a:off x="6910288" y="2136478"/>
            <a:ext cx="409086" cy="253916"/>
          </a:xfrm>
          <a:prstGeom prst="rect">
            <a:avLst/>
          </a:prstGeom>
          <a:noFill/>
        </p:spPr>
        <p:txBody>
          <a:bodyPr wrap="none" rtlCol="0">
            <a:spAutoFit/>
          </a:bodyPr>
          <a:lstStyle/>
          <a:p>
            <a:r>
              <a:rPr lang="es-ES_tradnl" sz="1050" dirty="0" err="1" smtClean="0"/>
              <a:t>Exp</a:t>
            </a:r>
            <a:r>
              <a:rPr lang="es-ES_tradnl" sz="1050" dirty="0" smtClean="0"/>
              <a:t> </a:t>
            </a:r>
            <a:endParaRPr lang="es-ES" sz="1050" dirty="0"/>
          </a:p>
        </p:txBody>
      </p:sp>
      <p:cxnSp>
        <p:nvCxnSpPr>
          <p:cNvPr id="43" name="Conector recto de flecha 42"/>
          <p:cNvCxnSpPr/>
          <p:nvPr/>
        </p:nvCxnSpPr>
        <p:spPr>
          <a:xfrm flipH="1">
            <a:off x="4767447" y="3145953"/>
            <a:ext cx="2125493" cy="64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flipV="1">
            <a:off x="4512694" y="3472748"/>
            <a:ext cx="2397594" cy="52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CuadroTexto 48"/>
          <p:cNvSpPr txBox="1"/>
          <p:nvPr/>
        </p:nvSpPr>
        <p:spPr>
          <a:xfrm>
            <a:off x="5745272" y="2647091"/>
            <a:ext cx="933269" cy="400110"/>
          </a:xfrm>
          <a:prstGeom prst="rect">
            <a:avLst/>
          </a:prstGeom>
          <a:noFill/>
        </p:spPr>
        <p:txBody>
          <a:bodyPr wrap="none" rtlCol="0">
            <a:spAutoFit/>
          </a:bodyPr>
          <a:lstStyle/>
          <a:p>
            <a:pPr algn="ctr"/>
            <a:r>
              <a:rPr lang="es-ES_tradnl" sz="1000" dirty="0" smtClean="0">
                <a:solidFill>
                  <a:srgbClr val="FF0000"/>
                </a:solidFill>
              </a:rPr>
              <a:t>Comunicación</a:t>
            </a:r>
          </a:p>
          <a:p>
            <a:pPr algn="ctr"/>
            <a:r>
              <a:rPr lang="es-ES_tradnl" sz="1000" dirty="0" smtClean="0">
                <a:solidFill>
                  <a:srgbClr val="FF0000"/>
                </a:solidFill>
              </a:rPr>
              <a:t>Interior</a:t>
            </a:r>
          </a:p>
        </p:txBody>
      </p:sp>
      <p:sp>
        <p:nvSpPr>
          <p:cNvPr id="50" name="CuadroTexto 49"/>
          <p:cNvSpPr txBox="1"/>
          <p:nvPr/>
        </p:nvSpPr>
        <p:spPr>
          <a:xfrm>
            <a:off x="5745273" y="3545641"/>
            <a:ext cx="933269" cy="400110"/>
          </a:xfrm>
          <a:prstGeom prst="rect">
            <a:avLst/>
          </a:prstGeom>
          <a:noFill/>
        </p:spPr>
        <p:txBody>
          <a:bodyPr wrap="none" rtlCol="0">
            <a:spAutoFit/>
          </a:bodyPr>
          <a:lstStyle/>
          <a:p>
            <a:pPr algn="ctr"/>
            <a:r>
              <a:rPr lang="es-ES_tradnl" sz="1000" dirty="0" smtClean="0">
                <a:solidFill>
                  <a:srgbClr val="FF0000"/>
                </a:solidFill>
              </a:rPr>
              <a:t>Comunicación</a:t>
            </a:r>
          </a:p>
          <a:p>
            <a:pPr algn="ctr"/>
            <a:r>
              <a:rPr lang="es-ES_tradnl" sz="1000" dirty="0" smtClean="0">
                <a:solidFill>
                  <a:srgbClr val="FF0000"/>
                </a:solidFill>
              </a:rPr>
              <a:t>Interior</a:t>
            </a:r>
          </a:p>
        </p:txBody>
      </p:sp>
    </p:spTree>
    <p:extLst>
      <p:ext uri="{BB962C8B-B14F-4D97-AF65-F5344CB8AC3E}">
        <p14:creationId xmlns:p14="http://schemas.microsoft.com/office/powerpoint/2010/main" val="3130146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7" name="Rectángulo 6"/>
          <p:cNvSpPr/>
          <p:nvPr/>
        </p:nvSpPr>
        <p:spPr>
          <a:xfrm>
            <a:off x="341368" y="771424"/>
            <a:ext cx="4588372" cy="646331"/>
          </a:xfrm>
          <a:prstGeom prst="rect">
            <a:avLst/>
          </a:prstGeom>
        </p:spPr>
        <p:txBody>
          <a:bodyPr wrap="none">
            <a:spAutoFit/>
          </a:bodyPr>
          <a:lstStyle/>
          <a:p>
            <a:r>
              <a:rPr lang="es-ES_tradnl" b="1" dirty="0" smtClean="0">
                <a:solidFill>
                  <a:schemeClr val="tx1">
                    <a:lumMod val="85000"/>
                    <a:lumOff val="15000"/>
                  </a:schemeClr>
                </a:solidFill>
              </a:rPr>
              <a:t>Relación entre procedimientos y expedientes. </a:t>
            </a:r>
          </a:p>
          <a:p>
            <a:r>
              <a:rPr lang="es-ES_tradnl" dirty="0" smtClean="0">
                <a:solidFill>
                  <a:schemeClr val="tx1">
                    <a:lumMod val="85000"/>
                    <a:lumOff val="15000"/>
                  </a:schemeClr>
                </a:solidFill>
              </a:rPr>
              <a:t>Entre Administraciones.</a:t>
            </a:r>
          </a:p>
        </p:txBody>
      </p:sp>
      <p:sp>
        <p:nvSpPr>
          <p:cNvPr id="3" name="CuadroTexto 2"/>
          <p:cNvSpPr txBox="1"/>
          <p:nvPr/>
        </p:nvSpPr>
        <p:spPr>
          <a:xfrm>
            <a:off x="1248137" y="1634884"/>
            <a:ext cx="2154220" cy="461665"/>
          </a:xfrm>
          <a:prstGeom prst="rect">
            <a:avLst/>
          </a:prstGeom>
          <a:noFill/>
        </p:spPr>
        <p:txBody>
          <a:bodyPr wrap="square" rtlCol="0">
            <a:spAutoFit/>
          </a:bodyPr>
          <a:lstStyle/>
          <a:p>
            <a:pPr algn="r"/>
            <a:r>
              <a:rPr lang="es-ES_tradnl" sz="1200" dirty="0" smtClean="0"/>
              <a:t>Procedimiento XXX</a:t>
            </a:r>
          </a:p>
          <a:p>
            <a:pPr algn="r"/>
            <a:r>
              <a:rPr lang="es-ES_tradnl" sz="1200" dirty="0" smtClean="0"/>
              <a:t>Departamento Tramitador AAA</a:t>
            </a:r>
            <a:endParaRPr lang="es-ES" sz="1200" dirty="0"/>
          </a:p>
        </p:txBody>
      </p:sp>
      <p:sp>
        <p:nvSpPr>
          <p:cNvPr id="8" name="CuadroTexto 7"/>
          <p:cNvSpPr txBox="1"/>
          <p:nvPr/>
        </p:nvSpPr>
        <p:spPr>
          <a:xfrm>
            <a:off x="4572000" y="1634884"/>
            <a:ext cx="2099733" cy="461665"/>
          </a:xfrm>
          <a:prstGeom prst="rect">
            <a:avLst/>
          </a:prstGeom>
          <a:noFill/>
        </p:spPr>
        <p:txBody>
          <a:bodyPr wrap="square" rtlCol="0">
            <a:spAutoFit/>
          </a:bodyPr>
          <a:lstStyle/>
          <a:p>
            <a:pPr algn="r"/>
            <a:r>
              <a:rPr lang="es-ES_tradnl" sz="1200" dirty="0" smtClean="0"/>
              <a:t>Procedimiento YYY</a:t>
            </a:r>
          </a:p>
          <a:p>
            <a:pPr algn="r"/>
            <a:r>
              <a:rPr lang="es-ES_tradnl" sz="1200" dirty="0" smtClean="0"/>
              <a:t>OTRA ADMINISTRACIÓN</a:t>
            </a:r>
            <a:endParaRPr lang="es-ES" sz="1200" dirty="0"/>
          </a:p>
        </p:txBody>
      </p:sp>
      <p:cxnSp>
        <p:nvCxnSpPr>
          <p:cNvPr id="5" name="Conector recto 4"/>
          <p:cNvCxnSpPr/>
          <p:nvPr/>
        </p:nvCxnSpPr>
        <p:spPr>
          <a:xfrm>
            <a:off x="1625242" y="2241058"/>
            <a:ext cx="0" cy="2098314"/>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1625242" y="2384991"/>
            <a:ext cx="1205779" cy="2292935"/>
          </a:xfrm>
          <a:prstGeom prst="rect">
            <a:avLst/>
          </a:prstGeom>
          <a:noFill/>
        </p:spPr>
        <p:txBody>
          <a:bodyPr wrap="none" rtlCol="0">
            <a:spAutoFit/>
          </a:bodyPr>
          <a:lstStyle/>
          <a:p>
            <a:r>
              <a:rPr lang="es-ES_tradnl" sz="1100" dirty="0" smtClean="0">
                <a:solidFill>
                  <a:schemeClr val="bg1">
                    <a:lumMod val="65000"/>
                  </a:schemeClr>
                </a:solidFill>
              </a:rPr>
              <a:t>Solicitud</a:t>
            </a:r>
          </a:p>
          <a:p>
            <a:endParaRPr lang="es-ES_tradnl" sz="1100" dirty="0" smtClean="0">
              <a:solidFill>
                <a:schemeClr val="bg1">
                  <a:lumMod val="65000"/>
                </a:schemeClr>
              </a:solidFill>
            </a:endParaRPr>
          </a:p>
          <a:p>
            <a:r>
              <a:rPr lang="es-ES_tradnl" sz="1100" dirty="0" smtClean="0">
                <a:solidFill>
                  <a:schemeClr val="bg1">
                    <a:lumMod val="65000"/>
                  </a:schemeClr>
                </a:solidFill>
              </a:rPr>
              <a:t>Valoración</a:t>
            </a:r>
          </a:p>
          <a:p>
            <a:endParaRPr lang="es-ES_tradnl" sz="1100" dirty="0" smtClean="0">
              <a:solidFill>
                <a:schemeClr val="bg1">
                  <a:lumMod val="65000"/>
                </a:schemeClr>
              </a:solidFill>
            </a:endParaRPr>
          </a:p>
          <a:p>
            <a:r>
              <a:rPr lang="es-ES_tradnl" sz="1100" dirty="0" smtClean="0">
                <a:solidFill>
                  <a:schemeClr val="bg1">
                    <a:lumMod val="65000"/>
                  </a:schemeClr>
                </a:solidFill>
              </a:rPr>
              <a:t>Petición Informe</a:t>
            </a:r>
          </a:p>
          <a:p>
            <a:endParaRPr lang="es-ES_tradnl" sz="1100" dirty="0" smtClean="0">
              <a:solidFill>
                <a:schemeClr val="bg1">
                  <a:lumMod val="65000"/>
                </a:schemeClr>
              </a:solidFill>
            </a:endParaRPr>
          </a:p>
          <a:p>
            <a:r>
              <a:rPr lang="es-ES_tradnl" sz="1100" dirty="0" smtClean="0">
                <a:solidFill>
                  <a:schemeClr val="bg1">
                    <a:lumMod val="65000"/>
                  </a:schemeClr>
                </a:solidFill>
              </a:rPr>
              <a:t>Informe</a:t>
            </a:r>
          </a:p>
          <a:p>
            <a:endParaRPr lang="es-ES_tradnl" sz="1100" dirty="0">
              <a:solidFill>
                <a:schemeClr val="bg1">
                  <a:lumMod val="65000"/>
                </a:schemeClr>
              </a:solidFill>
            </a:endParaRPr>
          </a:p>
          <a:p>
            <a:r>
              <a:rPr lang="es-ES_tradnl" sz="1100" dirty="0" smtClean="0">
                <a:solidFill>
                  <a:schemeClr val="bg1">
                    <a:lumMod val="65000"/>
                  </a:schemeClr>
                </a:solidFill>
              </a:rPr>
              <a:t>Resolución</a:t>
            </a:r>
          </a:p>
          <a:p>
            <a:endParaRPr lang="es-ES_tradnl" sz="1100" dirty="0">
              <a:solidFill>
                <a:schemeClr val="bg1">
                  <a:lumMod val="65000"/>
                </a:schemeClr>
              </a:solidFill>
            </a:endParaRPr>
          </a:p>
          <a:p>
            <a:r>
              <a:rPr lang="es-ES_tradnl" sz="1100" dirty="0">
                <a:solidFill>
                  <a:schemeClr val="bg1">
                    <a:lumMod val="65000"/>
                  </a:schemeClr>
                </a:solidFill>
              </a:rPr>
              <a:t>Cierre Expediente</a:t>
            </a:r>
            <a:endParaRPr lang="es-ES" sz="1100" dirty="0">
              <a:solidFill>
                <a:schemeClr val="bg1">
                  <a:lumMod val="65000"/>
                </a:schemeClr>
              </a:solidFill>
            </a:endParaRPr>
          </a:p>
          <a:p>
            <a:endParaRPr lang="es-ES" sz="1100" dirty="0">
              <a:solidFill>
                <a:schemeClr val="bg1">
                  <a:lumMod val="65000"/>
                </a:schemeClr>
              </a:solidFill>
            </a:endParaRPr>
          </a:p>
          <a:p>
            <a:endParaRPr lang="es-ES" sz="1100" dirty="0">
              <a:solidFill>
                <a:schemeClr val="bg1">
                  <a:lumMod val="65000"/>
                </a:schemeClr>
              </a:solidFill>
            </a:endParaRPr>
          </a:p>
        </p:txBody>
      </p:sp>
      <p:sp>
        <p:nvSpPr>
          <p:cNvPr id="14" name="CuadroTexto 13"/>
          <p:cNvSpPr txBox="1"/>
          <p:nvPr/>
        </p:nvSpPr>
        <p:spPr>
          <a:xfrm>
            <a:off x="5595405" y="2367178"/>
            <a:ext cx="1135247" cy="1615827"/>
          </a:xfrm>
          <a:prstGeom prst="rect">
            <a:avLst/>
          </a:prstGeom>
          <a:noFill/>
        </p:spPr>
        <p:txBody>
          <a:bodyPr wrap="none" rtlCol="0">
            <a:spAutoFit/>
          </a:bodyPr>
          <a:lstStyle/>
          <a:p>
            <a:r>
              <a:rPr lang="es-ES_tradnl" sz="1100" dirty="0" smtClean="0">
                <a:solidFill>
                  <a:schemeClr val="bg1">
                    <a:lumMod val="65000"/>
                  </a:schemeClr>
                </a:solidFill>
              </a:rPr>
              <a:t>Petición Informe</a:t>
            </a:r>
          </a:p>
          <a:p>
            <a:endParaRPr lang="es-ES_tradnl" sz="1100" dirty="0">
              <a:solidFill>
                <a:schemeClr val="bg1">
                  <a:lumMod val="65000"/>
                </a:schemeClr>
              </a:solidFill>
            </a:endParaRPr>
          </a:p>
          <a:p>
            <a:r>
              <a:rPr lang="es-ES_tradnl" sz="1100" dirty="0" err="1" smtClean="0">
                <a:solidFill>
                  <a:schemeClr val="bg1">
                    <a:lumMod val="65000"/>
                  </a:schemeClr>
                </a:solidFill>
              </a:rPr>
              <a:t>Infome</a:t>
            </a:r>
            <a:endParaRPr lang="es-ES_tradnl" sz="1100" dirty="0" smtClean="0">
              <a:solidFill>
                <a:schemeClr val="bg1">
                  <a:lumMod val="65000"/>
                </a:schemeClr>
              </a:solidFill>
            </a:endParaRPr>
          </a:p>
          <a:p>
            <a:endParaRPr lang="es-ES_tradnl" sz="1100" dirty="0">
              <a:solidFill>
                <a:schemeClr val="bg1">
                  <a:lumMod val="65000"/>
                </a:schemeClr>
              </a:solidFill>
            </a:endParaRPr>
          </a:p>
          <a:p>
            <a:r>
              <a:rPr lang="es-ES_tradnl" sz="1100" dirty="0">
                <a:solidFill>
                  <a:schemeClr val="bg1">
                    <a:lumMod val="65000"/>
                  </a:schemeClr>
                </a:solidFill>
              </a:rPr>
              <a:t>Petición Informe</a:t>
            </a:r>
          </a:p>
          <a:p>
            <a:endParaRPr lang="es-ES_tradnl" sz="1100" dirty="0" smtClean="0">
              <a:solidFill>
                <a:schemeClr val="bg1">
                  <a:lumMod val="65000"/>
                </a:schemeClr>
              </a:solidFill>
            </a:endParaRPr>
          </a:p>
          <a:p>
            <a:r>
              <a:rPr lang="es-ES_tradnl" sz="1100" dirty="0" smtClean="0">
                <a:solidFill>
                  <a:schemeClr val="bg1">
                    <a:lumMod val="65000"/>
                  </a:schemeClr>
                </a:solidFill>
              </a:rPr>
              <a:t>Informe</a:t>
            </a:r>
          </a:p>
          <a:p>
            <a:endParaRPr lang="es-ES_tradnl" sz="1100" dirty="0">
              <a:solidFill>
                <a:schemeClr val="bg1">
                  <a:lumMod val="65000"/>
                </a:schemeClr>
              </a:solidFill>
            </a:endParaRPr>
          </a:p>
          <a:p>
            <a:r>
              <a:rPr lang="es-ES_tradnl" sz="1100" dirty="0" smtClean="0">
                <a:solidFill>
                  <a:schemeClr val="bg1">
                    <a:lumMod val="65000"/>
                  </a:schemeClr>
                </a:solidFill>
              </a:rPr>
              <a:t>…</a:t>
            </a:r>
            <a:endParaRPr lang="es-ES" sz="1100" dirty="0">
              <a:solidFill>
                <a:schemeClr val="bg1">
                  <a:lumMod val="65000"/>
                </a:schemeClr>
              </a:solidFill>
            </a:endParaRPr>
          </a:p>
        </p:txBody>
      </p:sp>
      <p:cxnSp>
        <p:nvCxnSpPr>
          <p:cNvPr id="15" name="Conector recto de flecha 14"/>
          <p:cNvCxnSpPr/>
          <p:nvPr/>
        </p:nvCxnSpPr>
        <p:spPr>
          <a:xfrm flipV="1">
            <a:off x="2760489" y="2611832"/>
            <a:ext cx="2513888" cy="540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a:off x="2429577" y="2899073"/>
            <a:ext cx="2844800" cy="632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H="1">
            <a:off x="5389081" y="2352035"/>
            <a:ext cx="4429" cy="1705640"/>
          </a:xfrm>
          <a:prstGeom prst="line">
            <a:avLst/>
          </a:prstGeom>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2760489" y="2791708"/>
            <a:ext cx="801823" cy="246221"/>
          </a:xfrm>
          <a:prstGeom prst="rect">
            <a:avLst/>
          </a:prstGeom>
          <a:noFill/>
        </p:spPr>
        <p:txBody>
          <a:bodyPr wrap="none" rtlCol="0">
            <a:spAutoFit/>
          </a:bodyPr>
          <a:lstStyle/>
          <a:p>
            <a:pPr algn="ctr"/>
            <a:r>
              <a:rPr lang="es-ES_tradnl" sz="1000" dirty="0" smtClean="0">
                <a:solidFill>
                  <a:srgbClr val="FF0000"/>
                </a:solidFill>
              </a:rPr>
              <a:t>Registro SIR</a:t>
            </a:r>
          </a:p>
        </p:txBody>
      </p:sp>
      <p:sp>
        <p:nvSpPr>
          <p:cNvPr id="32" name="CuadroTexto 31"/>
          <p:cNvSpPr txBox="1"/>
          <p:nvPr/>
        </p:nvSpPr>
        <p:spPr>
          <a:xfrm>
            <a:off x="4464147" y="3078792"/>
            <a:ext cx="801823" cy="246221"/>
          </a:xfrm>
          <a:prstGeom prst="rect">
            <a:avLst/>
          </a:prstGeom>
          <a:noFill/>
        </p:spPr>
        <p:txBody>
          <a:bodyPr wrap="none" rtlCol="0">
            <a:spAutoFit/>
          </a:bodyPr>
          <a:lstStyle/>
          <a:p>
            <a:pPr algn="ctr"/>
            <a:r>
              <a:rPr lang="es-ES_tradnl" sz="1000" dirty="0" smtClean="0">
                <a:solidFill>
                  <a:srgbClr val="FF0000"/>
                </a:solidFill>
              </a:rPr>
              <a:t>Registro SIR</a:t>
            </a:r>
          </a:p>
        </p:txBody>
      </p:sp>
      <p:sp>
        <p:nvSpPr>
          <p:cNvPr id="33" name="CuadroTexto 32"/>
          <p:cNvSpPr txBox="1"/>
          <p:nvPr/>
        </p:nvSpPr>
        <p:spPr>
          <a:xfrm>
            <a:off x="1435298" y="2061078"/>
            <a:ext cx="409086" cy="253916"/>
          </a:xfrm>
          <a:prstGeom prst="rect">
            <a:avLst/>
          </a:prstGeom>
          <a:noFill/>
        </p:spPr>
        <p:txBody>
          <a:bodyPr wrap="none" rtlCol="0">
            <a:spAutoFit/>
          </a:bodyPr>
          <a:lstStyle/>
          <a:p>
            <a:r>
              <a:rPr lang="es-ES_tradnl" sz="1050" dirty="0" err="1" smtClean="0"/>
              <a:t>Exp</a:t>
            </a:r>
            <a:r>
              <a:rPr lang="es-ES_tradnl" sz="1050" dirty="0" smtClean="0"/>
              <a:t> </a:t>
            </a:r>
            <a:endParaRPr lang="es-ES" sz="1050" dirty="0"/>
          </a:p>
        </p:txBody>
      </p:sp>
      <p:sp>
        <p:nvSpPr>
          <p:cNvPr id="34" name="CuadroTexto 33"/>
          <p:cNvSpPr txBox="1"/>
          <p:nvPr/>
        </p:nvSpPr>
        <p:spPr>
          <a:xfrm>
            <a:off x="5142859" y="2139019"/>
            <a:ext cx="409086" cy="253916"/>
          </a:xfrm>
          <a:prstGeom prst="rect">
            <a:avLst/>
          </a:prstGeom>
          <a:noFill/>
        </p:spPr>
        <p:txBody>
          <a:bodyPr wrap="none" rtlCol="0">
            <a:spAutoFit/>
          </a:bodyPr>
          <a:lstStyle/>
          <a:p>
            <a:r>
              <a:rPr lang="es-ES_tradnl" sz="1050" dirty="0" err="1" smtClean="0"/>
              <a:t>Exp</a:t>
            </a:r>
            <a:r>
              <a:rPr lang="es-ES_tradnl" sz="1050" dirty="0" smtClean="0"/>
              <a:t> </a:t>
            </a:r>
            <a:endParaRPr lang="es-ES" sz="1050" dirty="0"/>
          </a:p>
        </p:txBody>
      </p:sp>
    </p:spTree>
    <p:extLst>
      <p:ext uri="{BB962C8B-B14F-4D97-AF65-F5344CB8AC3E}">
        <p14:creationId xmlns:p14="http://schemas.microsoft.com/office/powerpoint/2010/main" val="2439874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4" name="Rectángulo 3"/>
          <p:cNvSpPr/>
          <p:nvPr/>
        </p:nvSpPr>
        <p:spPr>
          <a:xfrm>
            <a:off x="324435" y="848267"/>
            <a:ext cx="4952959" cy="369332"/>
          </a:xfrm>
          <a:prstGeom prst="rect">
            <a:avLst/>
          </a:prstGeom>
        </p:spPr>
        <p:txBody>
          <a:bodyPr wrap="none">
            <a:spAutoFit/>
          </a:bodyPr>
          <a:lstStyle/>
          <a:p>
            <a:r>
              <a:rPr lang="es-ES_tradnl" b="1" dirty="0" smtClean="0">
                <a:solidFill>
                  <a:schemeClr val="tx1">
                    <a:lumMod val="85000"/>
                    <a:lumOff val="15000"/>
                  </a:schemeClr>
                </a:solidFill>
              </a:rPr>
              <a:t>Otras utilidades a tener en cuenta en el desarrollo</a:t>
            </a:r>
            <a:endParaRPr lang="es-ES_tradnl" b="1" dirty="0">
              <a:solidFill>
                <a:schemeClr val="tx1">
                  <a:lumMod val="85000"/>
                  <a:lumOff val="15000"/>
                </a:schemeClr>
              </a:solidFill>
            </a:endParaRPr>
          </a:p>
        </p:txBody>
      </p:sp>
      <p:sp>
        <p:nvSpPr>
          <p:cNvPr id="5" name="Rectángulo 4"/>
          <p:cNvSpPr/>
          <p:nvPr/>
        </p:nvSpPr>
        <p:spPr>
          <a:xfrm>
            <a:off x="552731" y="1287124"/>
            <a:ext cx="7219669" cy="4078039"/>
          </a:xfrm>
          <a:prstGeom prst="rect">
            <a:avLst/>
          </a:prstGeom>
        </p:spPr>
        <p:txBody>
          <a:bodyPr wrap="square">
            <a:spAutoFit/>
          </a:bodyPr>
          <a:lstStyle/>
          <a:p>
            <a:pPr marL="285750" indent="-285750">
              <a:buFont typeface="Arial" panose="020B0604020202020204" pitchFamily="34" charset="0"/>
              <a:buChar char="•"/>
            </a:pPr>
            <a:r>
              <a:rPr lang="es-ES_tradnl" b="1" dirty="0" smtClean="0">
                <a:solidFill>
                  <a:schemeClr val="bg1">
                    <a:lumMod val="50000"/>
                  </a:schemeClr>
                </a:solidFill>
              </a:rPr>
              <a:t>Servicios </a:t>
            </a:r>
            <a:r>
              <a:rPr lang="es-ES_tradnl" b="1" dirty="0" smtClean="0">
                <a:solidFill>
                  <a:srgbClr val="C00000"/>
                </a:solidFill>
              </a:rPr>
              <a:t>REST DEXEL</a:t>
            </a:r>
          </a:p>
          <a:p>
            <a:endParaRPr lang="es-ES_tradnl" sz="1000" b="1" dirty="0" smtClean="0">
              <a:solidFill>
                <a:srgbClr val="C00000"/>
              </a:solidFill>
            </a:endParaRPr>
          </a:p>
          <a:p>
            <a:pPr lvl="1"/>
            <a:r>
              <a:rPr lang="es-ES" sz="1050" b="1" dirty="0" smtClean="0">
                <a:solidFill>
                  <a:schemeClr val="bg1">
                    <a:lumMod val="50000"/>
                  </a:schemeClr>
                </a:solidFill>
              </a:rPr>
              <a:t>Listado:</a:t>
            </a:r>
            <a:endParaRPr lang="es-ES" sz="1050" b="1" dirty="0">
              <a:solidFill>
                <a:schemeClr val="bg1">
                  <a:lumMod val="50000"/>
                </a:schemeClr>
              </a:solidFill>
            </a:endParaRPr>
          </a:p>
          <a:p>
            <a:pPr lvl="1"/>
            <a:r>
              <a:rPr lang="es-ES" sz="1050" b="1" dirty="0" smtClean="0">
                <a:solidFill>
                  <a:schemeClr val="bg1">
                    <a:lumMod val="50000"/>
                  </a:schemeClr>
                </a:solidFill>
                <a:hlinkClick r:id="rId2"/>
              </a:rPr>
              <a:t>https</a:t>
            </a:r>
            <a:r>
              <a:rPr lang="es-ES" sz="1050" b="1" dirty="0">
                <a:solidFill>
                  <a:schemeClr val="bg1">
                    <a:lumMod val="50000"/>
                  </a:schemeClr>
                </a:solidFill>
                <a:hlinkClick r:id="rId2"/>
              </a:rPr>
              <a:t>://elastic-pru.carm.es/lista_dexel/lista_procedimientos/_</a:t>
            </a:r>
            <a:r>
              <a:rPr lang="es-ES" sz="1050" b="1" dirty="0" smtClean="0">
                <a:solidFill>
                  <a:schemeClr val="bg1">
                    <a:lumMod val="50000"/>
                  </a:schemeClr>
                </a:solidFill>
                <a:hlinkClick r:id="rId2"/>
              </a:rPr>
              <a:t>search?size=3000&amp;pretty=true</a:t>
            </a:r>
            <a:endParaRPr lang="es-ES" sz="1050" b="1" dirty="0" smtClean="0">
              <a:solidFill>
                <a:schemeClr val="bg1">
                  <a:lumMod val="50000"/>
                </a:schemeClr>
              </a:solidFill>
            </a:endParaRPr>
          </a:p>
          <a:p>
            <a:pPr lvl="1"/>
            <a:r>
              <a:rPr lang="es-ES_tradnl" sz="1050" b="1" dirty="0" smtClean="0">
                <a:solidFill>
                  <a:schemeClr val="bg1">
                    <a:lumMod val="50000"/>
                  </a:schemeClr>
                </a:solidFill>
              </a:rPr>
              <a:t>Detalle:</a:t>
            </a:r>
            <a:endParaRPr lang="es-ES" sz="1050" b="1" dirty="0" smtClean="0">
              <a:solidFill>
                <a:schemeClr val="bg1">
                  <a:lumMod val="50000"/>
                </a:schemeClr>
              </a:solidFill>
            </a:endParaRPr>
          </a:p>
          <a:p>
            <a:pPr lvl="1"/>
            <a:r>
              <a:rPr lang="es-ES" sz="1050" b="1" dirty="0" smtClean="0">
                <a:solidFill>
                  <a:schemeClr val="bg1">
                    <a:lumMod val="50000"/>
                  </a:schemeClr>
                </a:solidFill>
                <a:hlinkClick r:id="rId3"/>
              </a:rPr>
              <a:t>https</a:t>
            </a:r>
            <a:r>
              <a:rPr lang="es-ES" sz="1050" b="1" dirty="0">
                <a:solidFill>
                  <a:schemeClr val="bg1">
                    <a:lumMod val="50000"/>
                  </a:schemeClr>
                </a:solidFill>
                <a:hlinkClick r:id="rId3"/>
              </a:rPr>
              <a:t>://elastic-pru.carm.es/dexel/procedimiento/_</a:t>
            </a:r>
            <a:r>
              <a:rPr lang="es-ES" sz="1050" b="1" dirty="0" smtClean="0">
                <a:solidFill>
                  <a:schemeClr val="bg1">
                    <a:lumMod val="50000"/>
                  </a:schemeClr>
                </a:solidFill>
                <a:hlinkClick r:id="rId3"/>
              </a:rPr>
              <a:t>search?size=3000&amp;pretty=true</a:t>
            </a:r>
            <a:endParaRPr lang="es-ES" sz="1050" b="1" dirty="0" smtClean="0">
              <a:solidFill>
                <a:schemeClr val="bg1">
                  <a:lumMod val="50000"/>
                </a:schemeClr>
              </a:solidFill>
            </a:endParaRPr>
          </a:p>
          <a:p>
            <a:pPr lvl="1"/>
            <a:r>
              <a:rPr lang="es-ES_tradnl" sz="1050" b="1" dirty="0" smtClean="0">
                <a:solidFill>
                  <a:schemeClr val="bg1">
                    <a:lumMod val="50000"/>
                  </a:schemeClr>
                </a:solidFill>
              </a:rPr>
              <a:t>Selección:</a:t>
            </a:r>
            <a:endParaRPr lang="es-ES" sz="1050" b="1" dirty="0">
              <a:solidFill>
                <a:schemeClr val="bg1">
                  <a:lumMod val="50000"/>
                </a:schemeClr>
              </a:solidFill>
            </a:endParaRPr>
          </a:p>
          <a:p>
            <a:pPr lvl="1"/>
            <a:r>
              <a:rPr lang="es-ES" sz="1050" b="1" dirty="0">
                <a:solidFill>
                  <a:schemeClr val="bg1">
                    <a:lumMod val="50000"/>
                  </a:schemeClr>
                </a:solidFill>
                <a:hlinkClick r:id="rId4"/>
              </a:rPr>
              <a:t>https://elastic-pru.carm.es/dexel/procedimiento/_search?pretty=true&amp;size=3000&amp;&amp;</a:t>
            </a:r>
            <a:r>
              <a:rPr lang="es-ES" sz="1050" b="1" dirty="0" smtClean="0">
                <a:solidFill>
                  <a:schemeClr val="bg1">
                    <a:lumMod val="50000"/>
                  </a:schemeClr>
                </a:solidFill>
                <a:hlinkClick r:id="rId4"/>
              </a:rPr>
              <a:t>q=destinatarios_list.codigo:3&amp;stored_fields=denominacion,id,materias_list.materia</a:t>
            </a:r>
            <a:endParaRPr lang="es-ES" sz="1050" b="1" dirty="0" smtClean="0">
              <a:solidFill>
                <a:schemeClr val="bg1">
                  <a:lumMod val="50000"/>
                </a:schemeClr>
              </a:solidFill>
            </a:endParaRPr>
          </a:p>
          <a:p>
            <a:pPr lvl="1"/>
            <a:endParaRPr lang="es-ES" sz="1050" b="1" dirty="0" smtClean="0">
              <a:solidFill>
                <a:schemeClr val="bg1">
                  <a:lumMod val="50000"/>
                </a:schemeClr>
              </a:solidFill>
            </a:endParaRPr>
          </a:p>
          <a:p>
            <a:pPr lvl="1"/>
            <a:endParaRPr lang="es-ES" sz="1050" b="1" dirty="0">
              <a:solidFill>
                <a:schemeClr val="bg1">
                  <a:lumMod val="50000"/>
                </a:schemeClr>
              </a:solidFill>
            </a:endParaRPr>
          </a:p>
          <a:p>
            <a:pPr marL="285750" indent="-285750">
              <a:buFont typeface="Arial" panose="020B0604020202020204" pitchFamily="34" charset="0"/>
              <a:buChar char="•"/>
            </a:pPr>
            <a:r>
              <a:rPr lang="es-ES_tradnl" b="1" dirty="0" smtClean="0">
                <a:solidFill>
                  <a:schemeClr val="bg1">
                    <a:lumMod val="50000"/>
                  </a:schemeClr>
                </a:solidFill>
              </a:rPr>
              <a:t>Servicios </a:t>
            </a:r>
            <a:r>
              <a:rPr lang="es-ES_tradnl" b="1" dirty="0" smtClean="0">
                <a:solidFill>
                  <a:srgbClr val="C00000"/>
                </a:solidFill>
              </a:rPr>
              <a:t>REST Estructuras </a:t>
            </a:r>
            <a:r>
              <a:rPr lang="es-ES_tradnl" b="1" dirty="0" smtClean="0">
                <a:solidFill>
                  <a:schemeClr val="bg1">
                    <a:lumMod val="50000"/>
                  </a:schemeClr>
                </a:solidFill>
              </a:rPr>
              <a:t>(tipos vía, municipios, provincias, </a:t>
            </a:r>
            <a:r>
              <a:rPr lang="es-ES_tradnl" b="1" dirty="0" err="1" smtClean="0">
                <a:solidFill>
                  <a:schemeClr val="bg1">
                    <a:lumMod val="50000"/>
                  </a:schemeClr>
                </a:solidFill>
              </a:rPr>
              <a:t>etc</a:t>
            </a:r>
            <a:r>
              <a:rPr lang="es-ES_tradnl" b="1" dirty="0" smtClean="0">
                <a:solidFill>
                  <a:schemeClr val="bg1">
                    <a:lumMod val="50000"/>
                  </a:schemeClr>
                </a:solidFill>
              </a:rPr>
              <a:t>).</a:t>
            </a:r>
          </a:p>
          <a:p>
            <a:endParaRPr lang="es-ES_tradnl" b="1" dirty="0" smtClean="0">
              <a:solidFill>
                <a:schemeClr val="bg1">
                  <a:lumMod val="50000"/>
                </a:schemeClr>
              </a:solidFill>
            </a:endParaRPr>
          </a:p>
          <a:p>
            <a:pPr marL="285750" indent="-285750">
              <a:buFont typeface="Arial" panose="020B0604020202020204" pitchFamily="34" charset="0"/>
              <a:buChar char="•"/>
            </a:pPr>
            <a:r>
              <a:rPr lang="es-ES_tradnl" b="1" dirty="0">
                <a:solidFill>
                  <a:srgbClr val="C00000"/>
                </a:solidFill>
              </a:rPr>
              <a:t>PASE</a:t>
            </a:r>
            <a:r>
              <a:rPr lang="es-ES_tradnl" b="1" dirty="0">
                <a:solidFill>
                  <a:schemeClr val="bg1">
                    <a:lumMod val="50000"/>
                  </a:schemeClr>
                </a:solidFill>
              </a:rPr>
              <a:t>  para autenticación desde el Formulario si es </a:t>
            </a:r>
            <a:r>
              <a:rPr lang="es-ES_tradnl" b="1" dirty="0" smtClean="0">
                <a:solidFill>
                  <a:schemeClr val="bg1">
                    <a:lumMod val="50000"/>
                  </a:schemeClr>
                </a:solidFill>
              </a:rPr>
              <a:t>necesario, integrado </a:t>
            </a:r>
            <a:r>
              <a:rPr lang="es-ES_tradnl" b="1" dirty="0">
                <a:solidFill>
                  <a:schemeClr val="bg1">
                    <a:lumMod val="50000"/>
                  </a:schemeClr>
                </a:solidFill>
              </a:rPr>
              <a:t>con CLAVE y con </a:t>
            </a:r>
            <a:r>
              <a:rPr lang="es-ES_tradnl" b="1" dirty="0" smtClean="0">
                <a:solidFill>
                  <a:schemeClr val="bg1">
                    <a:lumMod val="50000"/>
                  </a:schemeClr>
                </a:solidFill>
              </a:rPr>
              <a:t>QAA. Clientes SAML para casi todos los entornos.</a:t>
            </a:r>
          </a:p>
          <a:p>
            <a:endParaRPr lang="es-ES_tradnl" b="1" dirty="0" smtClean="0">
              <a:solidFill>
                <a:schemeClr val="bg1">
                  <a:lumMod val="50000"/>
                </a:schemeClr>
              </a:solidFill>
            </a:endParaRPr>
          </a:p>
          <a:p>
            <a:pPr marL="285750" indent="-285750">
              <a:buFont typeface="Arial" panose="020B0604020202020204" pitchFamily="34" charset="0"/>
              <a:buChar char="•"/>
            </a:pPr>
            <a:r>
              <a:rPr lang="es-ES_tradnl" b="1" dirty="0" smtClean="0">
                <a:solidFill>
                  <a:schemeClr val="bg1">
                    <a:lumMod val="50000"/>
                  </a:schemeClr>
                </a:solidFill>
              </a:rPr>
              <a:t>Documentación técnica y manuales de usuario.</a:t>
            </a:r>
          </a:p>
          <a:p>
            <a:pPr marL="285750" indent="-285750">
              <a:buFont typeface="Arial" panose="020B0604020202020204" pitchFamily="34" charset="0"/>
              <a:buChar char="•"/>
            </a:pPr>
            <a:endParaRPr lang="es-ES" b="1" dirty="0">
              <a:solidFill>
                <a:schemeClr val="bg1">
                  <a:lumMod val="50000"/>
                </a:schemeClr>
              </a:solidFill>
            </a:endParaRPr>
          </a:p>
        </p:txBody>
      </p:sp>
    </p:spTree>
    <p:extLst>
      <p:ext uri="{BB962C8B-B14F-4D97-AF65-F5344CB8AC3E}">
        <p14:creationId xmlns:p14="http://schemas.microsoft.com/office/powerpoint/2010/main" val="858102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 name="Rectángulo 1"/>
          <p:cNvSpPr/>
          <p:nvPr/>
        </p:nvSpPr>
        <p:spPr>
          <a:xfrm>
            <a:off x="431799" y="896035"/>
            <a:ext cx="7679267" cy="1200329"/>
          </a:xfrm>
          <a:prstGeom prst="rect">
            <a:avLst/>
          </a:prstGeom>
        </p:spPr>
        <p:txBody>
          <a:bodyPr wrap="square">
            <a:spAutoFit/>
          </a:bodyPr>
          <a:lstStyle/>
          <a:p>
            <a:r>
              <a:rPr lang="es-ES_tradnl" b="1" dirty="0" smtClean="0">
                <a:solidFill>
                  <a:schemeClr val="bg1">
                    <a:lumMod val="50000"/>
                  </a:schemeClr>
                </a:solidFill>
              </a:rPr>
              <a:t>Documentación. Resolución de dudas y aclaraciones de la documentación</a:t>
            </a:r>
          </a:p>
          <a:p>
            <a:r>
              <a:rPr lang="es-ES_tradnl" sz="1200" dirty="0">
                <a:solidFill>
                  <a:schemeClr val="bg1">
                    <a:lumMod val="50000"/>
                  </a:schemeClr>
                </a:solidFill>
              </a:rPr>
              <a:t>Ubicación de los documentos</a:t>
            </a:r>
          </a:p>
          <a:p>
            <a:r>
              <a:rPr lang="es-ES_tradnl" sz="1200" dirty="0" smtClean="0">
                <a:solidFill>
                  <a:schemeClr val="bg1">
                    <a:lumMod val="50000"/>
                  </a:schemeClr>
                </a:solidFill>
              </a:rPr>
              <a:t>Dudas sobre los documentos</a:t>
            </a:r>
          </a:p>
          <a:p>
            <a:endParaRPr lang="es-ES_tradnl" sz="1200" dirty="0" smtClean="0">
              <a:solidFill>
                <a:schemeClr val="bg1">
                  <a:lumMod val="50000"/>
                </a:schemeClr>
              </a:solidFill>
            </a:endParaRPr>
          </a:p>
          <a:p>
            <a:endParaRPr lang="es-ES_tradnl" b="1" dirty="0">
              <a:solidFill>
                <a:schemeClr val="bg1">
                  <a:lumMod val="50000"/>
                </a:schemeClr>
              </a:solidFill>
            </a:endParaRPr>
          </a:p>
        </p:txBody>
      </p:sp>
      <p:pic>
        <p:nvPicPr>
          <p:cNvPr id="3" name="Imagen 2"/>
          <p:cNvPicPr>
            <a:picLocks noChangeAspect="1"/>
          </p:cNvPicPr>
          <p:nvPr/>
        </p:nvPicPr>
        <p:blipFill>
          <a:blip r:embed="rId2"/>
          <a:stretch>
            <a:fillRect/>
          </a:stretch>
        </p:blipFill>
        <p:spPr>
          <a:xfrm>
            <a:off x="2442871" y="1496199"/>
            <a:ext cx="4906196" cy="4449324"/>
          </a:xfrm>
          <a:prstGeom prst="rect">
            <a:avLst/>
          </a:prstGeom>
        </p:spPr>
      </p:pic>
    </p:spTree>
    <p:extLst>
      <p:ext uri="{BB962C8B-B14F-4D97-AF65-F5344CB8AC3E}">
        <p14:creationId xmlns:p14="http://schemas.microsoft.com/office/powerpoint/2010/main" val="2960255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3" name="Rectángulo 2"/>
          <p:cNvSpPr/>
          <p:nvPr/>
        </p:nvSpPr>
        <p:spPr>
          <a:xfrm>
            <a:off x="578131" y="1530554"/>
            <a:ext cx="8125603" cy="1477328"/>
          </a:xfrm>
          <a:prstGeom prst="rect">
            <a:avLst/>
          </a:prstGeom>
        </p:spPr>
        <p:txBody>
          <a:bodyPr wrap="square">
            <a:spAutoFit/>
          </a:bodyPr>
          <a:lstStyle/>
          <a:p>
            <a:pPr marL="285750" indent="-285750">
              <a:buFont typeface="Arial" panose="020B0604020202020204" pitchFamily="34" charset="0"/>
              <a:buChar char="•"/>
            </a:pPr>
            <a:r>
              <a:rPr lang="es-ES_tradnl" b="1" dirty="0" smtClean="0">
                <a:solidFill>
                  <a:schemeClr val="tx1">
                    <a:lumMod val="50000"/>
                    <a:lumOff val="50000"/>
                  </a:schemeClr>
                </a:solidFill>
              </a:rPr>
              <a:t>Servicios </a:t>
            </a:r>
            <a:r>
              <a:rPr lang="es-ES_tradnl" b="1" dirty="0" smtClean="0">
                <a:solidFill>
                  <a:srgbClr val="C00000"/>
                </a:solidFill>
              </a:rPr>
              <a:t>REST de Datos de uso en tiempo real / acumulados mensuales - anuales</a:t>
            </a:r>
            <a:endParaRPr lang="es-ES_tradnl" b="1" dirty="0">
              <a:solidFill>
                <a:srgbClr val="C00000"/>
              </a:solidFill>
            </a:endParaRPr>
          </a:p>
          <a:p>
            <a:pPr marL="271463"/>
            <a:r>
              <a:rPr lang="es-ES_tradnl" b="1" dirty="0" smtClean="0">
                <a:solidFill>
                  <a:schemeClr val="tx1">
                    <a:lumMod val="50000"/>
                    <a:lumOff val="50000"/>
                  </a:schemeClr>
                </a:solidFill>
              </a:rPr>
              <a:t>(</a:t>
            </a:r>
            <a:r>
              <a:rPr lang="es-ES_tradnl" b="1" dirty="0">
                <a:solidFill>
                  <a:schemeClr val="tx1">
                    <a:lumMod val="50000"/>
                    <a:lumOff val="50000"/>
                  </a:schemeClr>
                </a:solidFill>
              </a:rPr>
              <a:t>aplicación, procedimiento, </a:t>
            </a:r>
            <a:r>
              <a:rPr lang="es-ES_tradnl" b="1" dirty="0" smtClean="0">
                <a:solidFill>
                  <a:schemeClr val="tx1">
                    <a:lumMod val="50000"/>
                    <a:lumOff val="50000"/>
                  </a:schemeClr>
                </a:solidFill>
              </a:rPr>
              <a:t>departamento </a:t>
            </a:r>
            <a:r>
              <a:rPr lang="es-ES_tradnl" b="1" dirty="0">
                <a:solidFill>
                  <a:schemeClr val="tx1">
                    <a:lumMod val="50000"/>
                    <a:lumOff val="50000"/>
                  </a:schemeClr>
                </a:solidFill>
              </a:rPr>
              <a:t>tramitador, servicio</a:t>
            </a:r>
            <a:r>
              <a:rPr lang="es-ES_tradnl" b="1" dirty="0" smtClean="0">
                <a:solidFill>
                  <a:schemeClr val="tx1">
                    <a:lumMod val="50000"/>
                    <a:lumOff val="50000"/>
                  </a:schemeClr>
                </a:solidFill>
              </a:rPr>
              <a:t>) (ver ejemplo)</a:t>
            </a:r>
          </a:p>
          <a:p>
            <a:endParaRPr lang="es-ES_tradnl" b="1" dirty="0">
              <a:solidFill>
                <a:schemeClr val="tx1">
                  <a:lumMod val="50000"/>
                  <a:lumOff val="50000"/>
                </a:schemeClr>
              </a:solidFill>
            </a:endParaRPr>
          </a:p>
          <a:p>
            <a:pPr marL="285750" indent="-285750">
              <a:buFont typeface="Arial" panose="020B0604020202020204" pitchFamily="34" charset="0"/>
              <a:buChar char="•"/>
            </a:pPr>
            <a:r>
              <a:rPr lang="es-ES_tradnl" b="1" dirty="0" smtClean="0">
                <a:solidFill>
                  <a:srgbClr val="C00000"/>
                </a:solidFill>
              </a:rPr>
              <a:t>Integración ofimática </a:t>
            </a:r>
            <a:r>
              <a:rPr lang="es-ES_tradnl" b="1" dirty="0" smtClean="0">
                <a:solidFill>
                  <a:schemeClr val="tx1">
                    <a:lumMod val="50000"/>
                    <a:lumOff val="50000"/>
                  </a:schemeClr>
                </a:solidFill>
              </a:rPr>
              <a:t>determinados servicios (ver ejemplo)</a:t>
            </a:r>
          </a:p>
          <a:p>
            <a:pPr marL="285750" indent="-285750">
              <a:buFont typeface="Arial" panose="020B0604020202020204" pitchFamily="34" charset="0"/>
              <a:buChar char="•"/>
            </a:pPr>
            <a:endParaRPr lang="es-ES_tradnl" b="1" dirty="0">
              <a:solidFill>
                <a:schemeClr val="tx1">
                  <a:lumMod val="50000"/>
                  <a:lumOff val="50000"/>
                </a:schemeClr>
              </a:solidFill>
            </a:endParaRPr>
          </a:p>
        </p:txBody>
      </p:sp>
      <p:sp>
        <p:nvSpPr>
          <p:cNvPr id="7" name="Rectángulo 6"/>
          <p:cNvSpPr/>
          <p:nvPr/>
        </p:nvSpPr>
        <p:spPr>
          <a:xfrm>
            <a:off x="358301" y="902776"/>
            <a:ext cx="2429961" cy="369332"/>
          </a:xfrm>
          <a:prstGeom prst="rect">
            <a:avLst/>
          </a:prstGeom>
        </p:spPr>
        <p:txBody>
          <a:bodyPr wrap="none">
            <a:spAutoFit/>
          </a:bodyPr>
          <a:lstStyle/>
          <a:p>
            <a:r>
              <a:rPr lang="es-ES_tradnl" b="1" dirty="0" smtClean="0">
                <a:solidFill>
                  <a:schemeClr val="tx1">
                    <a:lumMod val="85000"/>
                    <a:lumOff val="15000"/>
                  </a:schemeClr>
                </a:solidFill>
              </a:rPr>
              <a:t>Otras utilidades futuras</a:t>
            </a:r>
            <a:endParaRPr lang="es-ES_tradnl" b="1" dirty="0">
              <a:solidFill>
                <a:schemeClr val="tx1">
                  <a:lumMod val="85000"/>
                  <a:lumOff val="15000"/>
                </a:schemeClr>
              </a:solidFill>
            </a:endParaRPr>
          </a:p>
        </p:txBody>
      </p:sp>
    </p:spTree>
    <p:extLst>
      <p:ext uri="{BB962C8B-B14F-4D97-AF65-F5344CB8AC3E}">
        <p14:creationId xmlns:p14="http://schemas.microsoft.com/office/powerpoint/2010/main" val="2326016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 name="Rectángulo 1"/>
          <p:cNvSpPr/>
          <p:nvPr/>
        </p:nvSpPr>
        <p:spPr>
          <a:xfrm>
            <a:off x="2108200" y="616635"/>
            <a:ext cx="5782732" cy="5155257"/>
          </a:xfrm>
          <a:prstGeom prst="rect">
            <a:avLst/>
          </a:prstGeom>
        </p:spPr>
        <p:txBody>
          <a:bodyPr wrap="square">
            <a:spAutoFit/>
          </a:bodyPr>
          <a:lstStyle/>
          <a:p>
            <a:r>
              <a:rPr lang="es-ES_tradnl" b="1" dirty="0" smtClean="0">
                <a:solidFill>
                  <a:schemeClr val="bg1">
                    <a:lumMod val="50000"/>
                  </a:schemeClr>
                </a:solidFill>
              </a:rPr>
              <a:t>Reunión inicial con empresas adjudicatarias</a:t>
            </a:r>
          </a:p>
          <a:p>
            <a:r>
              <a:rPr lang="es-ES_tradnl" sz="1100" dirty="0"/>
              <a:t>19/12/2017</a:t>
            </a:r>
          </a:p>
          <a:p>
            <a:pPr lvl="1"/>
            <a:r>
              <a:rPr lang="es-ES_tradnl" sz="1200" dirty="0" smtClean="0">
                <a:solidFill>
                  <a:schemeClr val="bg1">
                    <a:lumMod val="50000"/>
                  </a:schemeClr>
                </a:solidFill>
              </a:rPr>
              <a:t>Responsables </a:t>
            </a:r>
            <a:r>
              <a:rPr lang="es-ES_tradnl" sz="1200" dirty="0">
                <a:solidFill>
                  <a:schemeClr val="bg1">
                    <a:lumMod val="50000"/>
                  </a:schemeClr>
                </a:solidFill>
              </a:rPr>
              <a:t>de </a:t>
            </a:r>
            <a:r>
              <a:rPr lang="es-ES_tradnl" sz="1200" dirty="0" smtClean="0">
                <a:solidFill>
                  <a:schemeClr val="bg1">
                    <a:lumMod val="50000"/>
                  </a:schemeClr>
                </a:solidFill>
              </a:rPr>
              <a:t>proyecto </a:t>
            </a:r>
            <a:endParaRPr lang="es-ES_tradnl" sz="1200" dirty="0">
              <a:solidFill>
                <a:schemeClr val="bg1">
                  <a:lumMod val="50000"/>
                </a:schemeClr>
              </a:solidFill>
            </a:endParaRPr>
          </a:p>
          <a:p>
            <a:pPr lvl="1"/>
            <a:r>
              <a:rPr lang="es-ES_tradnl" sz="1200" dirty="0" smtClean="0">
                <a:solidFill>
                  <a:schemeClr val="bg1">
                    <a:lumMod val="50000"/>
                  </a:schemeClr>
                </a:solidFill>
              </a:rPr>
              <a:t>Introducción</a:t>
            </a:r>
          </a:p>
          <a:p>
            <a:pPr lvl="1"/>
            <a:r>
              <a:rPr lang="es-ES_tradnl" sz="1200" dirty="0" smtClean="0">
                <a:solidFill>
                  <a:schemeClr val="bg1">
                    <a:lumMod val="50000"/>
                  </a:schemeClr>
                </a:solidFill>
              </a:rPr>
              <a:t>Ubicación </a:t>
            </a:r>
            <a:r>
              <a:rPr lang="es-ES_tradnl" sz="1200" dirty="0">
                <a:solidFill>
                  <a:schemeClr val="bg1">
                    <a:lumMod val="50000"/>
                  </a:schemeClr>
                </a:solidFill>
              </a:rPr>
              <a:t>de </a:t>
            </a:r>
            <a:r>
              <a:rPr lang="es-ES_tradnl" sz="1200" dirty="0" smtClean="0">
                <a:solidFill>
                  <a:schemeClr val="bg1">
                    <a:lumMod val="50000"/>
                  </a:schemeClr>
                </a:solidFill>
              </a:rPr>
              <a:t>las documentación</a:t>
            </a:r>
            <a:endParaRPr lang="es-ES_tradnl" sz="1200" dirty="0">
              <a:solidFill>
                <a:schemeClr val="bg1">
                  <a:lumMod val="50000"/>
                </a:schemeClr>
              </a:solidFill>
            </a:endParaRPr>
          </a:p>
          <a:p>
            <a:pPr lvl="1"/>
            <a:r>
              <a:rPr lang="es-ES_tradnl" sz="1200" dirty="0">
                <a:solidFill>
                  <a:schemeClr val="bg1">
                    <a:lumMod val="50000"/>
                  </a:schemeClr>
                </a:solidFill>
              </a:rPr>
              <a:t>Dudas sobre los </a:t>
            </a:r>
            <a:r>
              <a:rPr lang="es-ES_tradnl" sz="1200" dirty="0" smtClean="0">
                <a:solidFill>
                  <a:schemeClr val="bg1">
                    <a:lumMod val="50000"/>
                  </a:schemeClr>
                </a:solidFill>
              </a:rPr>
              <a:t>documentación</a:t>
            </a:r>
          </a:p>
          <a:p>
            <a:pPr lvl="1"/>
            <a:endParaRPr lang="es-ES_tradnl" b="1" dirty="0" smtClean="0">
              <a:solidFill>
                <a:schemeClr val="bg1">
                  <a:lumMod val="50000"/>
                </a:schemeClr>
              </a:solidFill>
            </a:endParaRPr>
          </a:p>
          <a:p>
            <a:r>
              <a:rPr lang="es-ES_tradnl" b="1" dirty="0" smtClean="0">
                <a:solidFill>
                  <a:schemeClr val="bg1">
                    <a:lumMod val="50000"/>
                  </a:schemeClr>
                </a:solidFill>
              </a:rPr>
              <a:t>Reuniones con equipos CARM</a:t>
            </a:r>
          </a:p>
          <a:p>
            <a:r>
              <a:rPr lang="es-ES_tradnl" sz="1200" dirty="0"/>
              <a:t>A demanda</a:t>
            </a:r>
          </a:p>
          <a:p>
            <a:pPr lvl="1"/>
            <a:r>
              <a:rPr lang="es-ES_tradnl" sz="1200" dirty="0" smtClean="0">
                <a:solidFill>
                  <a:schemeClr val="bg1">
                    <a:lumMod val="50000"/>
                  </a:schemeClr>
                </a:solidFill>
              </a:rPr>
              <a:t>Responsables de proyecto y participantes</a:t>
            </a:r>
          </a:p>
          <a:p>
            <a:pPr lvl="1"/>
            <a:r>
              <a:rPr lang="es-ES_tradnl" sz="1200" dirty="0" smtClean="0">
                <a:solidFill>
                  <a:schemeClr val="bg1">
                    <a:lumMod val="50000"/>
                  </a:schemeClr>
                </a:solidFill>
              </a:rPr>
              <a:t>Para tratar temas específicos del Área.</a:t>
            </a:r>
            <a:r>
              <a:rPr lang="es-ES_tradnl" sz="1200" dirty="0">
                <a:solidFill>
                  <a:schemeClr val="bg1">
                    <a:lumMod val="50000"/>
                  </a:schemeClr>
                </a:solidFill>
              </a:rPr>
              <a:t> </a:t>
            </a:r>
            <a:endParaRPr lang="es-ES_tradnl" sz="1200" dirty="0" smtClean="0">
              <a:solidFill>
                <a:schemeClr val="bg1">
                  <a:lumMod val="50000"/>
                </a:schemeClr>
              </a:solidFill>
            </a:endParaRPr>
          </a:p>
          <a:p>
            <a:pPr lvl="1"/>
            <a:r>
              <a:rPr lang="es-ES_tradnl" sz="1200" dirty="0" smtClean="0">
                <a:solidFill>
                  <a:schemeClr val="bg1">
                    <a:lumMod val="50000"/>
                  </a:schemeClr>
                </a:solidFill>
              </a:rPr>
              <a:t>Problemas en procedimientos </a:t>
            </a:r>
            <a:r>
              <a:rPr lang="es-ES_tradnl" sz="1200" dirty="0">
                <a:solidFill>
                  <a:schemeClr val="bg1">
                    <a:lumMod val="50000"/>
                  </a:schemeClr>
                </a:solidFill>
              </a:rPr>
              <a:t>o para tratar nuevos servicios especiales. </a:t>
            </a:r>
            <a:endParaRPr lang="es-ES_tradnl" sz="1200" dirty="0" smtClean="0">
              <a:solidFill>
                <a:schemeClr val="bg1">
                  <a:lumMod val="50000"/>
                </a:schemeClr>
              </a:solidFill>
            </a:endParaRPr>
          </a:p>
          <a:p>
            <a:pPr lvl="1"/>
            <a:r>
              <a:rPr lang="es-ES_tradnl" sz="1200" dirty="0" err="1" smtClean="0">
                <a:solidFill>
                  <a:schemeClr val="bg1">
                    <a:lumMod val="50000"/>
                  </a:schemeClr>
                </a:solidFill>
              </a:rPr>
              <a:t>Tambien</a:t>
            </a:r>
            <a:r>
              <a:rPr lang="es-ES_tradnl" sz="1200" dirty="0" smtClean="0">
                <a:solidFill>
                  <a:schemeClr val="bg1">
                    <a:lumMod val="50000"/>
                  </a:schemeClr>
                </a:solidFill>
              </a:rPr>
              <a:t> pueden realizarse para coordinar temas en distintas áreas.</a:t>
            </a:r>
            <a:endParaRPr lang="es-ES_tradnl" sz="1200" dirty="0">
              <a:solidFill>
                <a:schemeClr val="bg1">
                  <a:lumMod val="50000"/>
                </a:schemeClr>
              </a:solidFill>
            </a:endParaRPr>
          </a:p>
          <a:p>
            <a:endParaRPr lang="es-ES_tradnl" sz="1200" dirty="0">
              <a:solidFill>
                <a:schemeClr val="bg1">
                  <a:lumMod val="50000"/>
                </a:schemeClr>
              </a:solidFill>
            </a:endParaRPr>
          </a:p>
          <a:p>
            <a:r>
              <a:rPr lang="es-ES_tradnl" b="1" dirty="0" smtClean="0">
                <a:solidFill>
                  <a:schemeClr val="bg1">
                    <a:lumMod val="50000"/>
                  </a:schemeClr>
                </a:solidFill>
              </a:rPr>
              <a:t>Reuniones colectivas </a:t>
            </a:r>
            <a:r>
              <a:rPr lang="es-ES_tradnl" b="1" dirty="0" err="1" smtClean="0">
                <a:solidFill>
                  <a:schemeClr val="bg1">
                    <a:lumMod val="50000"/>
                  </a:schemeClr>
                </a:solidFill>
              </a:rPr>
              <a:t>tematicas</a:t>
            </a:r>
            <a:r>
              <a:rPr lang="es-ES_tradnl" b="1" dirty="0" smtClean="0">
                <a:solidFill>
                  <a:schemeClr val="bg1">
                    <a:lumMod val="50000"/>
                  </a:schemeClr>
                </a:solidFill>
              </a:rPr>
              <a:t>.</a:t>
            </a:r>
          </a:p>
          <a:p>
            <a:r>
              <a:rPr lang="es-ES_tradnl" sz="1200" dirty="0" smtClean="0"/>
              <a:t>A demanda</a:t>
            </a:r>
            <a:endParaRPr lang="es-ES_tradnl" sz="1200" dirty="0"/>
          </a:p>
          <a:p>
            <a:pPr lvl="1"/>
            <a:r>
              <a:rPr lang="es-ES_tradnl" sz="1200" dirty="0" smtClean="0">
                <a:solidFill>
                  <a:schemeClr val="bg1">
                    <a:lumMod val="50000"/>
                  </a:schemeClr>
                </a:solidFill>
              </a:rPr>
              <a:t>Para tratar temas comunes que pueden interesar a todos los equipos. </a:t>
            </a:r>
          </a:p>
          <a:p>
            <a:pPr lvl="1"/>
            <a:r>
              <a:rPr lang="es-ES_tradnl" sz="1200" dirty="0" smtClean="0">
                <a:solidFill>
                  <a:schemeClr val="bg1">
                    <a:lumMod val="50000"/>
                  </a:schemeClr>
                </a:solidFill>
              </a:rPr>
              <a:t>Solo técnicas o funcionales.</a:t>
            </a:r>
          </a:p>
          <a:p>
            <a:endParaRPr lang="es-ES_tradnl" sz="1200" dirty="0">
              <a:solidFill>
                <a:schemeClr val="bg1">
                  <a:lumMod val="50000"/>
                </a:schemeClr>
              </a:solidFill>
            </a:endParaRPr>
          </a:p>
          <a:p>
            <a:r>
              <a:rPr lang="es-ES_tradnl" b="1" dirty="0">
                <a:solidFill>
                  <a:schemeClr val="bg1">
                    <a:lumMod val="50000"/>
                  </a:schemeClr>
                </a:solidFill>
              </a:rPr>
              <a:t>Reuniones de </a:t>
            </a:r>
            <a:r>
              <a:rPr lang="es-ES_tradnl" b="1" dirty="0" smtClean="0">
                <a:solidFill>
                  <a:schemeClr val="bg1">
                    <a:lumMod val="50000"/>
                  </a:schemeClr>
                </a:solidFill>
              </a:rPr>
              <a:t>coordinación técnicas.</a:t>
            </a:r>
          </a:p>
          <a:p>
            <a:r>
              <a:rPr lang="es-ES_tradnl" sz="1200" dirty="0" err="1" smtClean="0"/>
              <a:t>Periodicas</a:t>
            </a:r>
            <a:endParaRPr lang="es-ES_tradnl" sz="1200" dirty="0" smtClean="0"/>
          </a:p>
          <a:p>
            <a:pPr lvl="1"/>
            <a:r>
              <a:rPr lang="es-ES_tradnl" sz="1200" dirty="0" smtClean="0">
                <a:solidFill>
                  <a:schemeClr val="bg1">
                    <a:lumMod val="50000"/>
                  </a:schemeClr>
                </a:solidFill>
              </a:rPr>
              <a:t>Asuntos </a:t>
            </a:r>
            <a:r>
              <a:rPr lang="es-ES_tradnl" sz="1200" dirty="0" err="1" smtClean="0">
                <a:solidFill>
                  <a:schemeClr val="bg1">
                    <a:lumMod val="50000"/>
                  </a:schemeClr>
                </a:solidFill>
              </a:rPr>
              <a:t>Periodicos</a:t>
            </a:r>
            <a:endParaRPr lang="es-ES_tradnl" sz="1200" dirty="0" smtClean="0">
              <a:solidFill>
                <a:schemeClr val="bg1">
                  <a:lumMod val="50000"/>
                </a:schemeClr>
              </a:solidFill>
            </a:endParaRPr>
          </a:p>
          <a:p>
            <a:pPr lvl="1"/>
            <a:r>
              <a:rPr lang="es-ES_tradnl" sz="1200" dirty="0" smtClean="0">
                <a:solidFill>
                  <a:schemeClr val="bg1">
                    <a:lumMod val="50000"/>
                  </a:schemeClr>
                </a:solidFill>
              </a:rPr>
              <a:t>Problemas detectados</a:t>
            </a:r>
          </a:p>
          <a:p>
            <a:pPr lvl="1"/>
            <a:r>
              <a:rPr lang="es-ES_tradnl" sz="1200" dirty="0" smtClean="0">
                <a:solidFill>
                  <a:schemeClr val="bg1">
                    <a:lumMod val="50000"/>
                  </a:schemeClr>
                </a:solidFill>
              </a:rPr>
              <a:t>Calendarios de nuevos servicios</a:t>
            </a:r>
          </a:p>
          <a:p>
            <a:pPr lvl="1"/>
            <a:r>
              <a:rPr lang="es-ES_tradnl" sz="1200" dirty="0" smtClean="0">
                <a:solidFill>
                  <a:schemeClr val="bg1">
                    <a:lumMod val="50000"/>
                  </a:schemeClr>
                </a:solidFill>
              </a:rPr>
              <a:t>Seguimiento de los proyectos</a:t>
            </a:r>
          </a:p>
        </p:txBody>
      </p:sp>
    </p:spTree>
    <p:extLst>
      <p:ext uri="{BB962C8B-B14F-4D97-AF65-F5344CB8AC3E}">
        <p14:creationId xmlns:p14="http://schemas.microsoft.com/office/powerpoint/2010/main" val="497525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 name="Rectángulo 1"/>
          <p:cNvSpPr/>
          <p:nvPr/>
        </p:nvSpPr>
        <p:spPr>
          <a:xfrm>
            <a:off x="1303867" y="1437902"/>
            <a:ext cx="5782732" cy="2277547"/>
          </a:xfrm>
          <a:prstGeom prst="rect">
            <a:avLst/>
          </a:prstGeom>
        </p:spPr>
        <p:txBody>
          <a:bodyPr wrap="square">
            <a:spAutoFit/>
          </a:bodyPr>
          <a:lstStyle/>
          <a:p>
            <a:r>
              <a:rPr lang="es-ES_tradnl" sz="2000" b="1" dirty="0" smtClean="0">
                <a:solidFill>
                  <a:schemeClr val="bg1">
                    <a:lumMod val="50000"/>
                  </a:schemeClr>
                </a:solidFill>
              </a:rPr>
              <a:t>Seguimiento</a:t>
            </a:r>
          </a:p>
          <a:p>
            <a:r>
              <a:rPr lang="es-ES_tradnl" sz="1200" b="1" dirty="0" smtClean="0">
                <a:solidFill>
                  <a:schemeClr val="bg1">
                    <a:lumMod val="50000"/>
                  </a:schemeClr>
                </a:solidFill>
              </a:rPr>
              <a:t>Dimensiones del </a:t>
            </a:r>
            <a:r>
              <a:rPr lang="es-ES_tradnl" sz="1200" b="1" dirty="0" smtClean="0">
                <a:solidFill>
                  <a:schemeClr val="bg1">
                    <a:lumMod val="50000"/>
                  </a:schemeClr>
                </a:solidFill>
              </a:rPr>
              <a:t>seguimiento</a:t>
            </a:r>
          </a:p>
          <a:p>
            <a:endParaRPr lang="es-ES_tradnl" sz="1100" b="1" dirty="0">
              <a:solidFill>
                <a:schemeClr val="bg1">
                  <a:lumMod val="50000"/>
                </a:schemeClr>
              </a:solidFill>
            </a:endParaRPr>
          </a:p>
          <a:p>
            <a:endParaRPr lang="es-ES_tradnl" sz="1100" b="1" dirty="0">
              <a:solidFill>
                <a:schemeClr val="bg1">
                  <a:lumMod val="50000"/>
                </a:schemeClr>
              </a:solidFill>
            </a:endParaRPr>
          </a:p>
          <a:p>
            <a:pPr lvl="1"/>
            <a:r>
              <a:rPr lang="es-ES_tradnl" sz="1100" b="1" dirty="0" smtClean="0">
                <a:solidFill>
                  <a:schemeClr val="bg1">
                    <a:lumMod val="50000"/>
                  </a:schemeClr>
                </a:solidFill>
              </a:rPr>
              <a:t>CENTRO DIRECTIVO</a:t>
            </a:r>
            <a:endParaRPr lang="es-ES_tradnl" sz="1100" b="1" dirty="0" smtClean="0">
              <a:solidFill>
                <a:schemeClr val="bg1">
                  <a:lumMod val="50000"/>
                </a:schemeClr>
              </a:solidFill>
            </a:endParaRPr>
          </a:p>
          <a:p>
            <a:pPr lvl="1"/>
            <a:endParaRPr lang="es-ES_tradnl" sz="1100" dirty="0" smtClean="0">
              <a:solidFill>
                <a:schemeClr val="bg1">
                  <a:lumMod val="50000"/>
                </a:schemeClr>
              </a:solidFill>
            </a:endParaRPr>
          </a:p>
          <a:p>
            <a:pPr lvl="1"/>
            <a:r>
              <a:rPr lang="es-ES_tradnl" sz="1100" b="1" dirty="0" smtClean="0">
                <a:solidFill>
                  <a:schemeClr val="bg1">
                    <a:lumMod val="50000"/>
                  </a:schemeClr>
                </a:solidFill>
              </a:rPr>
              <a:t>PROCEDIMIENTO</a:t>
            </a:r>
          </a:p>
          <a:p>
            <a:pPr lvl="1"/>
            <a:endParaRPr lang="es-ES_tradnl" sz="1100" b="1" dirty="0">
              <a:solidFill>
                <a:schemeClr val="bg1">
                  <a:lumMod val="50000"/>
                </a:schemeClr>
              </a:solidFill>
            </a:endParaRPr>
          </a:p>
          <a:p>
            <a:pPr lvl="1"/>
            <a:r>
              <a:rPr lang="es-ES_tradnl" sz="1100" b="1" dirty="0" smtClean="0">
                <a:solidFill>
                  <a:schemeClr val="bg1">
                    <a:lumMod val="50000"/>
                  </a:schemeClr>
                </a:solidFill>
              </a:rPr>
              <a:t>APLICACIÓN</a:t>
            </a:r>
          </a:p>
          <a:p>
            <a:pPr lvl="1"/>
            <a:endParaRPr lang="es-ES_tradnl" sz="1100" b="1" dirty="0">
              <a:solidFill>
                <a:schemeClr val="bg1">
                  <a:lumMod val="50000"/>
                </a:schemeClr>
              </a:solidFill>
            </a:endParaRPr>
          </a:p>
          <a:p>
            <a:pPr lvl="1"/>
            <a:r>
              <a:rPr lang="es-ES_tradnl" sz="1100" b="1" dirty="0" smtClean="0">
                <a:solidFill>
                  <a:schemeClr val="bg1">
                    <a:lumMod val="50000"/>
                  </a:schemeClr>
                </a:solidFill>
              </a:rPr>
              <a:t>CLASE DE DOCUMENTO (TRÁMITE)</a:t>
            </a:r>
          </a:p>
          <a:p>
            <a:r>
              <a:rPr lang="es-ES_tradnl" sz="1100" b="1" dirty="0" smtClean="0">
                <a:solidFill>
                  <a:schemeClr val="bg1">
                    <a:lumMod val="50000"/>
                  </a:schemeClr>
                </a:solidFill>
              </a:rPr>
              <a:t>		</a:t>
            </a:r>
            <a:endParaRPr lang="es-ES_tradnl" sz="1100" b="1" dirty="0">
              <a:solidFill>
                <a:schemeClr val="bg1">
                  <a:lumMod val="50000"/>
                </a:schemeClr>
              </a:solidFill>
            </a:endParaRPr>
          </a:p>
        </p:txBody>
      </p:sp>
    </p:spTree>
    <p:extLst>
      <p:ext uri="{BB962C8B-B14F-4D97-AF65-F5344CB8AC3E}">
        <p14:creationId xmlns:p14="http://schemas.microsoft.com/office/powerpoint/2010/main" val="3423631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3" name="Rectángulo 2"/>
          <p:cNvSpPr/>
          <p:nvPr/>
        </p:nvSpPr>
        <p:spPr>
          <a:xfrm>
            <a:off x="512233" y="713027"/>
            <a:ext cx="8119534" cy="5050934"/>
          </a:xfrm>
          <a:prstGeom prst="rect">
            <a:avLst/>
          </a:prstGeom>
        </p:spPr>
        <p:txBody>
          <a:bodyPr wrap="square">
            <a:spAutoFit/>
          </a:bodyPr>
          <a:lstStyle/>
          <a:p>
            <a:pPr>
              <a:lnSpc>
                <a:spcPct val="107000"/>
              </a:lnSpc>
              <a:spcBef>
                <a:spcPts val="200"/>
              </a:spcBef>
              <a:spcAft>
                <a:spcPts val="600"/>
              </a:spcAft>
            </a:pPr>
            <a:r>
              <a:rPr lang="es-ES_tradnl" sz="1300" b="1"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RESPONSABLES </a:t>
            </a:r>
            <a:r>
              <a:rPr lang="es-ES_tradnl" sz="1300" b="1" dirty="0" smtClean="0">
                <a:solidFill>
                  <a:srgbClr val="7F7F7F"/>
                </a:solidFill>
                <a:latin typeface="Calibri" panose="020F0502020204030204" pitchFamily="34" charset="0"/>
                <a:ea typeface="Times New Roman" panose="02020603050405020304" pitchFamily="18" charset="0"/>
                <a:cs typeface="Times New Roman" panose="02020603050405020304" pitchFamily="18" charset="0"/>
              </a:rPr>
              <a:t>TÉCNICOS / EMPRESAS DESARROLLO</a:t>
            </a:r>
            <a:endParaRPr lang="es-ES" sz="1300" b="1" dirty="0">
              <a:solidFill>
                <a:srgbClr val="7F7F7F"/>
              </a:solidFill>
              <a:latin typeface="Calibri Light" panose="020F0302020204030204" pitchFamily="34" charset="0"/>
              <a:ea typeface="Times New Roman" panose="02020603050405020304" pitchFamily="18" charset="0"/>
              <a:cs typeface="Times New Roman" panose="02020603050405020304" pitchFamily="18" charset="0"/>
            </a:endParaRPr>
          </a:p>
          <a:p>
            <a:pPr marL="274320" algn="just">
              <a:lnSpc>
                <a:spcPct val="107000"/>
              </a:lnSpc>
              <a:spcAft>
                <a:spcPts val="800"/>
              </a:spcAft>
            </a:pPr>
            <a:r>
              <a:rPr lang="es-ES_tradnl" sz="1300" dirty="0">
                <a:latin typeface="Calibri" panose="020F0502020204030204" pitchFamily="34" charset="0"/>
                <a:ea typeface="Calibri" panose="020F0502020204030204" pitchFamily="34" charset="0"/>
                <a:cs typeface="Times New Roman" panose="02020603050405020304" pitchFamily="18" charset="0"/>
              </a:rPr>
              <a:t>Los responsables técnicos de cada área de trabajo deberán conocer el funcionamiento del modelo </a:t>
            </a:r>
            <a:r>
              <a:rPr lang="es-ES_tradnl" sz="1300" dirty="0" smtClean="0">
                <a:latin typeface="Calibri" panose="020F0502020204030204" pitchFamily="34" charset="0"/>
                <a:ea typeface="Calibri" panose="020F0502020204030204" pitchFamily="34" charset="0"/>
                <a:cs typeface="Times New Roman" panose="02020603050405020304" pitchFamily="18" charset="0"/>
              </a:rPr>
              <a:t>definido. </a:t>
            </a:r>
            <a:r>
              <a:rPr lang="es-ES_tradnl" sz="1300" dirty="0">
                <a:latin typeface="Calibri" panose="020F0502020204030204" pitchFamily="34" charset="0"/>
                <a:ea typeface="Calibri" panose="020F0502020204030204" pitchFamily="34" charset="0"/>
                <a:cs typeface="Times New Roman" panose="02020603050405020304" pitchFamily="18" charset="0"/>
              </a:rPr>
              <a:t>Pueden pedir las aclaraciones técnicas que necesiten a los responsables del CRI.</a:t>
            </a:r>
            <a:endParaRPr lang="es-ES" sz="1300" dirty="0">
              <a:latin typeface="Times New Roman" panose="02020603050405020304" pitchFamily="18" charset="0"/>
              <a:ea typeface="Times New Roman" panose="02020603050405020304" pitchFamily="18" charset="0"/>
            </a:endParaRPr>
          </a:p>
          <a:p>
            <a:pPr marL="274320" algn="just">
              <a:lnSpc>
                <a:spcPct val="107000"/>
              </a:lnSpc>
              <a:spcAft>
                <a:spcPts val="800"/>
              </a:spcAft>
            </a:pPr>
            <a:r>
              <a:rPr lang="es-ES_tradnl" sz="1300" dirty="0">
                <a:latin typeface="Calibri" panose="020F0502020204030204" pitchFamily="34" charset="0"/>
                <a:ea typeface="Calibri" panose="020F0502020204030204" pitchFamily="34" charset="0"/>
                <a:cs typeface="Times New Roman" panose="02020603050405020304" pitchFamily="18" charset="0"/>
              </a:rPr>
              <a:t>Para los responsables técnicos no hay un camino único en la forma de abordar los desarrollos. En función del diseño actual de sus aplicaciones sectoriales, puede ser más conveniente abordar antes unas tareas que otras. Cuando las aplicaciones están agrupadas bajo un mismo entorno de desarrollo, permisos, impresión, etc…es posible que la integración de servicios sea compartida por todas ellas. En otros casos habrá que hacerlo en cada una de las aplicaciones. Todo ello está definido en el contrato “Servicio de integración de aplicaciones con la plataforma de Administración Electrónica de la CARM”.</a:t>
            </a:r>
            <a:endParaRPr lang="es-ES" sz="1300" dirty="0">
              <a:latin typeface="Times New Roman" panose="02020603050405020304" pitchFamily="18" charset="0"/>
              <a:ea typeface="Times New Roman" panose="02020603050405020304" pitchFamily="18" charset="0"/>
            </a:endParaRPr>
          </a:p>
          <a:p>
            <a:pPr marL="274320" algn="just">
              <a:lnSpc>
                <a:spcPct val="107000"/>
              </a:lnSpc>
              <a:spcAft>
                <a:spcPts val="300"/>
              </a:spcAft>
            </a:pPr>
            <a:r>
              <a:rPr lang="es-ES_tradnl" sz="1300" dirty="0">
                <a:latin typeface="Calibri" panose="020F0502020204030204" pitchFamily="34" charset="0"/>
                <a:ea typeface="Calibri" panose="020F0502020204030204" pitchFamily="34" charset="0"/>
                <a:cs typeface="Times New Roman" panose="02020603050405020304" pitchFamily="18" charset="0"/>
              </a:rPr>
              <a:t>A modo de guía general para una aplicación individual que gestiona los documentos de distintos procedimientos, habría que determinar para cada uno de dichos procedimientos:</a:t>
            </a:r>
            <a:endParaRPr lang="es-ES" sz="1300" dirty="0">
              <a:latin typeface="Times New Roman" panose="02020603050405020304" pitchFamily="18" charset="0"/>
              <a:ea typeface="Times New Roman" panose="02020603050405020304" pitchFamily="18" charset="0"/>
            </a:endParaRPr>
          </a:p>
          <a:p>
            <a:pPr marL="742950" lvl="1" indent="-285750" algn="just">
              <a:lnSpc>
                <a:spcPct val="107000"/>
              </a:lnSpc>
              <a:spcAft>
                <a:spcPts val="300"/>
              </a:spcAft>
              <a:buFont typeface="Symbol" panose="05050102010706020507" pitchFamily="18" charset="2"/>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Comprobar que el gestor ha definido el procedimiento </a:t>
            </a:r>
            <a:r>
              <a:rPr lang="es-ES_tradnl" sz="1300" dirty="0" smtClean="0">
                <a:latin typeface="Calibri" panose="020F0502020204030204" pitchFamily="34" charset="0"/>
                <a:ea typeface="Calibri" panose="020F0502020204030204" pitchFamily="34" charset="0"/>
                <a:cs typeface="Times New Roman" panose="02020603050405020304" pitchFamily="18" charset="0"/>
              </a:rPr>
              <a:t>en DEXEL y </a:t>
            </a:r>
            <a:r>
              <a:rPr lang="es-ES_tradnl" sz="1300" dirty="0">
                <a:latin typeface="Calibri" panose="020F0502020204030204" pitchFamily="34" charset="0"/>
                <a:ea typeface="Calibri" panose="020F0502020204030204" pitchFamily="34" charset="0"/>
                <a:cs typeface="Times New Roman" panose="02020603050405020304" pitchFamily="18" charset="0"/>
              </a:rPr>
              <a:t>orientarlo en su definición en los aspectos que son competencia del responsable técnico.</a:t>
            </a:r>
            <a:endParaRPr lang="es-ES" sz="1300" dirty="0">
              <a:latin typeface="Times New Roman" panose="02020603050405020304" pitchFamily="18" charset="0"/>
              <a:ea typeface="Times New Roman" panose="02020603050405020304" pitchFamily="18" charset="0"/>
            </a:endParaRPr>
          </a:p>
          <a:p>
            <a:pPr marL="742950" lvl="1" indent="-285750" algn="just">
              <a:lnSpc>
                <a:spcPct val="107000"/>
              </a:lnSpc>
              <a:spcAft>
                <a:spcPts val="300"/>
              </a:spcAft>
              <a:buFont typeface="Symbol" panose="05050102010706020507" pitchFamily="18" charset="2"/>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Verificar si el procedimiento tiene solicitud </a:t>
            </a:r>
            <a:r>
              <a:rPr lang="es-ES_tradnl" sz="1300" b="1" dirty="0">
                <a:latin typeface="Calibri" panose="020F0502020204030204" pitchFamily="34" charset="0"/>
                <a:ea typeface="Calibri" panose="020F0502020204030204" pitchFamily="34" charset="0"/>
                <a:cs typeface="Times New Roman" panose="02020603050405020304" pitchFamily="18" charset="0"/>
              </a:rPr>
              <a:t>genérica</a:t>
            </a:r>
            <a:r>
              <a:rPr lang="es-ES_tradnl" sz="1300" dirty="0">
                <a:latin typeface="Calibri" panose="020F0502020204030204" pitchFamily="34" charset="0"/>
                <a:ea typeface="Calibri" panose="020F0502020204030204" pitchFamily="34" charset="0"/>
                <a:cs typeface="Times New Roman" panose="02020603050405020304" pitchFamily="18" charset="0"/>
              </a:rPr>
              <a:t> o </a:t>
            </a:r>
            <a:r>
              <a:rPr lang="es-ES_tradnl" sz="1300" b="1" dirty="0">
                <a:latin typeface="Calibri" panose="020F0502020204030204" pitchFamily="34" charset="0"/>
                <a:ea typeface="Calibri" panose="020F0502020204030204" pitchFamily="34" charset="0"/>
                <a:cs typeface="Times New Roman" panose="02020603050405020304" pitchFamily="18" charset="0"/>
              </a:rPr>
              <a:t>especifica</a:t>
            </a:r>
            <a:r>
              <a:rPr lang="es-ES_tradnl" sz="1300" dirty="0">
                <a:latin typeface="Calibri" panose="020F0502020204030204" pitchFamily="34" charset="0"/>
                <a:ea typeface="Calibri" panose="020F0502020204030204" pitchFamily="34" charset="0"/>
                <a:cs typeface="Times New Roman" panose="02020603050405020304" pitchFamily="18" charset="0"/>
              </a:rPr>
              <a:t>. Si la solicitud es específica, valorar con el gestor la necesidad o no de autenticación y qué datos se van solicitar y mostrar en el formulario.</a:t>
            </a:r>
            <a:endParaRPr lang="es-ES" sz="1300" dirty="0">
              <a:latin typeface="Times New Roman" panose="02020603050405020304" pitchFamily="18" charset="0"/>
              <a:ea typeface="Times New Roman" panose="02020603050405020304" pitchFamily="18" charset="0"/>
            </a:endParaRPr>
          </a:p>
          <a:p>
            <a:pPr marL="742950" lvl="1" indent="-285750" algn="just">
              <a:lnSpc>
                <a:spcPct val="107000"/>
              </a:lnSpc>
              <a:spcAft>
                <a:spcPts val="300"/>
              </a:spcAft>
              <a:buFont typeface="Symbol" panose="05050102010706020507" pitchFamily="18" charset="2"/>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Establecer como los eventos que afectan a un procedimiento se comunicación al gestor (recepción de solicitudes, recepción de tramites asociados, recepción de acuses de recibo, recepción de comunicaciones, etc.)</a:t>
            </a:r>
            <a:endParaRPr lang="es-ES" sz="1300" dirty="0">
              <a:latin typeface="Times New Roman" panose="02020603050405020304" pitchFamily="18" charset="0"/>
              <a:ea typeface="Times New Roman" panose="02020603050405020304" pitchFamily="18" charset="0"/>
            </a:endParaRPr>
          </a:p>
          <a:p>
            <a:pPr marL="742950" lvl="1" indent="-285750" algn="just">
              <a:lnSpc>
                <a:spcPct val="107000"/>
              </a:lnSpc>
              <a:spcAft>
                <a:spcPts val="300"/>
              </a:spcAft>
              <a:buFont typeface="Symbol" panose="05050102010706020507" pitchFamily="18" charset="2"/>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Verificar qué documentos DA tienen que ser almacenados en SANDRA y determinar qué aplicación/aplicaciones tiene/n que integrarse con este servicio para ello.</a:t>
            </a:r>
            <a:endParaRPr lang="es-ES" sz="1300" dirty="0">
              <a:latin typeface="Times New Roman" panose="02020603050405020304" pitchFamily="18" charset="0"/>
              <a:ea typeface="Times New Roman" panose="02020603050405020304" pitchFamily="18" charset="0"/>
            </a:endParaRPr>
          </a:p>
          <a:p>
            <a:pPr marL="742950" lvl="1" indent="-285750" algn="just">
              <a:lnSpc>
                <a:spcPct val="107000"/>
              </a:lnSpc>
              <a:spcAft>
                <a:spcPts val="300"/>
              </a:spcAft>
              <a:buFont typeface="Symbol" panose="05050102010706020507" pitchFamily="18" charset="2"/>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Coordinar las tareas de ejecución con las empresas integradoras.</a:t>
            </a:r>
            <a:endParaRPr lang="es-ES" sz="1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3938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 name="Rectángulo 1"/>
          <p:cNvSpPr/>
          <p:nvPr/>
        </p:nvSpPr>
        <p:spPr>
          <a:xfrm>
            <a:off x="482598" y="675902"/>
            <a:ext cx="7679267" cy="5784789"/>
          </a:xfrm>
          <a:prstGeom prst="rect">
            <a:avLst/>
          </a:prstGeom>
        </p:spPr>
        <p:txBody>
          <a:bodyPr wrap="square">
            <a:spAutoFit/>
          </a:bodyPr>
          <a:lstStyle/>
          <a:p>
            <a:pPr>
              <a:lnSpc>
                <a:spcPct val="107000"/>
              </a:lnSpc>
              <a:spcBef>
                <a:spcPts val="200"/>
              </a:spcBef>
              <a:spcAft>
                <a:spcPts val="600"/>
              </a:spcAft>
            </a:pPr>
            <a:r>
              <a:rPr lang="es-ES_tradnl" sz="1300" b="1"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RESPONSABLES DE LOS PROCEDIMIENTOS</a:t>
            </a:r>
          </a:p>
          <a:p>
            <a:endParaRPr lang="es-ES" sz="1300" b="1" dirty="0"/>
          </a:p>
          <a:p>
            <a:r>
              <a:rPr lang="es-ES_tradnl" sz="1300" dirty="0"/>
              <a:t>Los gestores responsables de los procedimientos deberán</a:t>
            </a:r>
            <a:r>
              <a:rPr lang="es-ES_tradnl" sz="1300" dirty="0" smtClean="0"/>
              <a:t>:</a:t>
            </a:r>
          </a:p>
          <a:p>
            <a:endParaRPr lang="es-ES" sz="1300" dirty="0"/>
          </a:p>
          <a:p>
            <a:pPr marL="742950" lvl="1" indent="-285750">
              <a:buFont typeface="Arial" panose="020B0604020202020204" pitchFamily="34" charset="0"/>
              <a:buChar char="•"/>
            </a:pPr>
            <a:r>
              <a:rPr lang="es-ES_tradnl" sz="1300" dirty="0"/>
              <a:t>Conocer el funcionamiento del modelo </a:t>
            </a:r>
            <a:r>
              <a:rPr lang="es-ES_tradnl" sz="1300" dirty="0" smtClean="0"/>
              <a:t>de gestión de expediente electrónico.</a:t>
            </a:r>
          </a:p>
          <a:p>
            <a:pPr marL="742950" lvl="1" indent="-285750">
              <a:buFont typeface="Arial" panose="020B0604020202020204" pitchFamily="34" charset="0"/>
              <a:buChar char="•"/>
            </a:pPr>
            <a:r>
              <a:rPr lang="es-ES_tradnl" sz="1300" dirty="0" smtClean="0"/>
              <a:t>Contactar </a:t>
            </a:r>
            <a:r>
              <a:rPr lang="es-ES_tradnl" sz="1300" dirty="0"/>
              <a:t>con el responsable de informática de su área para que </a:t>
            </a:r>
            <a:r>
              <a:rPr lang="es-ES_tradnl" sz="1300" dirty="0" smtClean="0"/>
              <a:t>se le </a:t>
            </a:r>
            <a:r>
              <a:rPr lang="es-ES_tradnl" sz="1300" dirty="0"/>
              <a:t>asigne en DEXEL el procedimiento como responsable de la definición. </a:t>
            </a:r>
            <a:endParaRPr lang="es-ES_tradnl" sz="1300" dirty="0" smtClean="0"/>
          </a:p>
          <a:p>
            <a:pPr marL="742950" lvl="1" indent="-285750">
              <a:buFont typeface="Arial" panose="020B0604020202020204" pitchFamily="34" charset="0"/>
              <a:buChar char="•"/>
            </a:pPr>
            <a:r>
              <a:rPr lang="es-ES_tradnl" sz="1300" dirty="0" smtClean="0"/>
              <a:t>También </a:t>
            </a:r>
            <a:r>
              <a:rPr lang="es-ES_tradnl" sz="1300" dirty="0"/>
              <a:t>se identificaran las aplicaciones implicadas en la gestión de este procedimiento</a:t>
            </a:r>
            <a:r>
              <a:rPr lang="es-ES_tradnl" sz="1300" dirty="0" smtClean="0"/>
              <a:t>.</a:t>
            </a:r>
          </a:p>
          <a:p>
            <a:pPr lvl="0"/>
            <a:endParaRPr lang="es-ES" sz="1300" dirty="0"/>
          </a:p>
          <a:p>
            <a:pPr lvl="0"/>
            <a:r>
              <a:rPr lang="es-ES_tradnl" sz="1300" dirty="0"/>
              <a:t>Por cada procedimiento tendrá que</a:t>
            </a:r>
            <a:r>
              <a:rPr lang="es-ES_tradnl" sz="1300" dirty="0" smtClean="0"/>
              <a:t>:</a:t>
            </a:r>
          </a:p>
          <a:p>
            <a:pPr lvl="0"/>
            <a:endParaRPr lang="es-ES" sz="1300" dirty="0"/>
          </a:p>
          <a:p>
            <a:pPr marL="742950" lvl="1" indent="-285750">
              <a:buFont typeface="Arial" panose="020B0604020202020204" pitchFamily="34" charset="0"/>
              <a:buChar char="•"/>
            </a:pPr>
            <a:r>
              <a:rPr lang="es-ES_tradnl" sz="1300" dirty="0"/>
              <a:t>Completar la información general del procedimiento</a:t>
            </a:r>
            <a:endParaRPr lang="es-ES" sz="1300" dirty="0"/>
          </a:p>
          <a:p>
            <a:pPr marL="742950" lvl="1" indent="-285750">
              <a:buFont typeface="Arial" panose="020B0604020202020204" pitchFamily="34" charset="0"/>
              <a:buChar char="•"/>
            </a:pPr>
            <a:r>
              <a:rPr lang="es-ES_tradnl" sz="1300" dirty="0"/>
              <a:t>Establecer si el formulario de solicitud es genérico o </a:t>
            </a:r>
            <a:r>
              <a:rPr lang="es-ES_tradnl" sz="1300" dirty="0" smtClean="0"/>
              <a:t>específico</a:t>
            </a:r>
          </a:p>
          <a:p>
            <a:pPr marL="742950" lvl="1" indent="-285750">
              <a:buFont typeface="Arial" panose="020B0604020202020204" pitchFamily="34" charset="0"/>
              <a:buChar char="•"/>
            </a:pPr>
            <a:r>
              <a:rPr lang="es-ES" sz="1300" dirty="0" smtClean="0"/>
              <a:t>Determinar </a:t>
            </a:r>
            <a:r>
              <a:rPr lang="es-ES" sz="1300" dirty="0"/>
              <a:t>si el procedimiento requiere certificados de interoperabilidad y si tiene los permisos correspondientes.</a:t>
            </a:r>
          </a:p>
          <a:p>
            <a:pPr marL="742950" lvl="1" indent="-285750">
              <a:buFont typeface="Arial" panose="020B0604020202020204" pitchFamily="34" charset="0"/>
              <a:buChar char="•"/>
            </a:pPr>
            <a:r>
              <a:rPr lang="es-ES" sz="1300" dirty="0" smtClean="0"/>
              <a:t>Determinar </a:t>
            </a:r>
            <a:r>
              <a:rPr lang="es-ES" sz="1300" dirty="0"/>
              <a:t>qué anexos se deben presentar junto con la </a:t>
            </a:r>
            <a:r>
              <a:rPr lang="es-ES" sz="1300" dirty="0" smtClean="0"/>
              <a:t>solicitud sea o no genérica</a:t>
            </a:r>
            <a:endParaRPr lang="es-ES" sz="1300" dirty="0"/>
          </a:p>
          <a:p>
            <a:pPr marL="742950" lvl="1" indent="-285750">
              <a:buFont typeface="Arial" panose="020B0604020202020204" pitchFamily="34" charset="0"/>
              <a:buChar char="•"/>
            </a:pPr>
            <a:r>
              <a:rPr lang="es-ES" sz="1300" dirty="0" smtClean="0"/>
              <a:t>Determinar </a:t>
            </a:r>
            <a:r>
              <a:rPr lang="es-ES" sz="1300" dirty="0"/>
              <a:t>si es necesario el pago de tasas.</a:t>
            </a:r>
          </a:p>
          <a:p>
            <a:pPr marL="742950" lvl="1" indent="-285750">
              <a:buFont typeface="Arial" panose="020B0604020202020204" pitchFamily="34" charset="0"/>
              <a:buChar char="•"/>
            </a:pPr>
            <a:r>
              <a:rPr lang="es-ES" sz="1300" dirty="0" smtClean="0"/>
              <a:t>Adjuntar </a:t>
            </a:r>
            <a:r>
              <a:rPr lang="es-ES" sz="1300" dirty="0"/>
              <a:t>los modelos para la presentación manual, es decir, aquellas plantillas normalizadas puestas a disposición de los interesados para presentar la solicitud de inicio de un tipo de trámite en soporte papel.</a:t>
            </a:r>
          </a:p>
          <a:p>
            <a:pPr marL="742950" lvl="1" indent="-285750">
              <a:buFont typeface="Arial" panose="020B0604020202020204" pitchFamily="34" charset="0"/>
              <a:buChar char="•"/>
            </a:pPr>
            <a:r>
              <a:rPr lang="es-ES" sz="1300" dirty="0" smtClean="0"/>
              <a:t>Determinar </a:t>
            </a:r>
            <a:r>
              <a:rPr lang="es-ES" sz="1300" dirty="0"/>
              <a:t>las clases de documentos que formaran parte de los expedientes de ese procedimiento</a:t>
            </a:r>
            <a:r>
              <a:rPr lang="es-ES" sz="1300" dirty="0" smtClean="0"/>
              <a:t>.</a:t>
            </a:r>
          </a:p>
          <a:p>
            <a:pPr lvl="1"/>
            <a:endParaRPr lang="es-ES" sz="1300" dirty="0"/>
          </a:p>
          <a:p>
            <a:pPr lvl="1"/>
            <a:r>
              <a:rPr lang="es-ES" sz="1300" dirty="0" smtClean="0"/>
              <a:t> </a:t>
            </a:r>
            <a:r>
              <a:rPr lang="es-ES" sz="1300" dirty="0"/>
              <a:t>No es necesario que se complete inicialmente y puede realizarse a lo largo del proyecto y modificarse en cualquier momento. </a:t>
            </a:r>
            <a:r>
              <a:rPr lang="es-ES" sz="1300" dirty="0" smtClean="0"/>
              <a:t>No obstante será necesario que al menos la </a:t>
            </a:r>
            <a:r>
              <a:rPr lang="es-ES" sz="1300" dirty="0"/>
              <a:t>clase de documento </a:t>
            </a:r>
            <a:r>
              <a:rPr lang="es-ES" sz="1300" dirty="0" smtClean="0"/>
              <a:t>esté definida </a:t>
            </a:r>
            <a:r>
              <a:rPr lang="es-ES" sz="1300" dirty="0"/>
              <a:t>cuando se quiera trabajar </a:t>
            </a:r>
            <a:r>
              <a:rPr lang="es-ES" sz="1300" dirty="0" smtClean="0"/>
              <a:t>con la misma en el expediente.</a:t>
            </a:r>
            <a:endParaRPr lang="es-ES" sz="1300" dirty="0"/>
          </a:p>
          <a:p>
            <a:endParaRPr lang="es-ES_tradnl" sz="1300" dirty="0">
              <a:solidFill>
                <a:schemeClr val="bg1">
                  <a:lumMod val="50000"/>
                </a:schemeClr>
              </a:solidFill>
            </a:endParaRPr>
          </a:p>
          <a:p>
            <a:endParaRPr lang="es-ES_tradnl" sz="1300" b="1" dirty="0" smtClean="0">
              <a:solidFill>
                <a:schemeClr val="bg1">
                  <a:lumMod val="50000"/>
                </a:schemeClr>
              </a:solidFill>
            </a:endParaRPr>
          </a:p>
          <a:p>
            <a:endParaRPr lang="es-ES_tradnl" sz="1300" b="1" dirty="0">
              <a:solidFill>
                <a:schemeClr val="bg1">
                  <a:lumMod val="50000"/>
                </a:schemeClr>
              </a:solidFill>
            </a:endParaRPr>
          </a:p>
        </p:txBody>
      </p:sp>
    </p:spTree>
    <p:extLst>
      <p:ext uri="{BB962C8B-B14F-4D97-AF65-F5344CB8AC3E}">
        <p14:creationId xmlns:p14="http://schemas.microsoft.com/office/powerpoint/2010/main" val="1532700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p:cNvSpPr/>
          <p:nvPr/>
        </p:nvSpPr>
        <p:spPr>
          <a:xfrm>
            <a:off x="4076866" y="1210613"/>
            <a:ext cx="1302509" cy="829854"/>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200" b="1" dirty="0" smtClean="0">
                <a:solidFill>
                  <a:srgbClr val="FF0000"/>
                </a:solidFill>
              </a:rPr>
              <a:t>DEXEL</a:t>
            </a:r>
            <a:endParaRPr lang="es-ES_tradnl" sz="1200" dirty="0" smtClean="0">
              <a:solidFill>
                <a:schemeClr val="bg1">
                  <a:lumMod val="50000"/>
                </a:schemeClr>
              </a:solidFill>
            </a:endParaRPr>
          </a:p>
          <a:p>
            <a:pPr algn="ctr"/>
            <a:r>
              <a:rPr lang="es-ES_tradnl" sz="1000" dirty="0" smtClean="0">
                <a:solidFill>
                  <a:schemeClr val="bg1">
                    <a:lumMod val="50000"/>
                  </a:schemeClr>
                </a:solidFill>
              </a:rPr>
              <a:t>DEFINICIÓN DE PROCEDIMIENTOS / EXPEDIENTES</a:t>
            </a:r>
          </a:p>
          <a:p>
            <a:pPr algn="ctr"/>
            <a:endParaRPr lang="es-ES_tradnl" sz="1000" dirty="0" smtClean="0">
              <a:solidFill>
                <a:schemeClr val="bg1">
                  <a:lumMod val="50000"/>
                </a:schemeClr>
              </a:solidFill>
            </a:endParaRPr>
          </a:p>
          <a:p>
            <a:pPr algn="ctr"/>
            <a:endParaRPr lang="es-ES_tradnl" sz="1000" dirty="0" smtClean="0">
              <a:solidFill>
                <a:schemeClr val="bg1">
                  <a:lumMod val="50000"/>
                </a:schemeClr>
              </a:solidFill>
            </a:endParaRPr>
          </a:p>
        </p:txBody>
      </p:sp>
      <p:sp>
        <p:nvSpPr>
          <p:cNvPr id="3" name="Elipse 2"/>
          <p:cNvSpPr/>
          <p:nvPr/>
        </p:nvSpPr>
        <p:spPr>
          <a:xfrm>
            <a:off x="3166642" y="1886805"/>
            <a:ext cx="3076310" cy="2892009"/>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400" dirty="0" smtClean="0">
                <a:solidFill>
                  <a:schemeClr val="dk1"/>
                </a:solidFill>
              </a:rPr>
              <a:t>SANDRA</a:t>
            </a:r>
          </a:p>
          <a:p>
            <a:pPr algn="ctr"/>
            <a:r>
              <a:rPr lang="es-ES" sz="1400" dirty="0">
                <a:solidFill>
                  <a:schemeClr val="tx2">
                    <a:lumMod val="50000"/>
                  </a:schemeClr>
                </a:solidFill>
              </a:rPr>
              <a:t>Gestión de Expedientes en Trámite (SGDE)</a:t>
            </a:r>
          </a:p>
          <a:p>
            <a:pPr algn="ctr"/>
            <a:endParaRPr lang="es-ES" sz="1400" dirty="0">
              <a:solidFill>
                <a:schemeClr val="dk1"/>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2" name="Rectángulo 21"/>
          <p:cNvSpPr/>
          <p:nvPr/>
        </p:nvSpPr>
        <p:spPr>
          <a:xfrm>
            <a:off x="7104140" y="1210613"/>
            <a:ext cx="896860" cy="440719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900" dirty="0">
                <a:solidFill>
                  <a:schemeClr val="tx1"/>
                </a:solidFill>
              </a:rPr>
              <a:t>CONSEJERIAS, ORGANISMOS Y ENTES</a:t>
            </a:r>
          </a:p>
          <a:p>
            <a:pPr algn="ctr"/>
            <a:endParaRPr lang="es-ES_tradnl" sz="1050" dirty="0">
              <a:solidFill>
                <a:schemeClr val="tx1"/>
              </a:solidFill>
            </a:endParaRPr>
          </a:p>
          <a:p>
            <a:pPr algn="ctr"/>
            <a:endParaRPr lang="es-ES_tradnl" sz="1050" dirty="0">
              <a:solidFill>
                <a:schemeClr val="tx1"/>
              </a:solidFill>
            </a:endParaRPr>
          </a:p>
          <a:p>
            <a:pPr algn="ctr"/>
            <a:endParaRPr lang="es-ES_tradnl" sz="1050" dirty="0">
              <a:solidFill>
                <a:schemeClr val="tx1"/>
              </a:solidFill>
            </a:endParaRPr>
          </a:p>
          <a:p>
            <a:pPr algn="ctr"/>
            <a:endParaRPr lang="es-ES" sz="1050" dirty="0">
              <a:solidFill>
                <a:schemeClr val="tx1"/>
              </a:solidFill>
            </a:endParaRPr>
          </a:p>
        </p:txBody>
      </p:sp>
      <p:sp>
        <p:nvSpPr>
          <p:cNvPr id="17" name="Rectángulo 16"/>
          <p:cNvSpPr/>
          <p:nvPr/>
        </p:nvSpPr>
        <p:spPr>
          <a:xfrm>
            <a:off x="7214801" y="175746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C1</a:t>
            </a:r>
            <a:endParaRPr lang="es-ES" sz="1000" dirty="0">
              <a:solidFill>
                <a:schemeClr val="bg2">
                  <a:lumMod val="10000"/>
                </a:schemeClr>
              </a:solidFill>
            </a:endParaRPr>
          </a:p>
        </p:txBody>
      </p:sp>
      <p:sp>
        <p:nvSpPr>
          <p:cNvPr id="18" name="Rectángulo 17"/>
          <p:cNvSpPr/>
          <p:nvPr/>
        </p:nvSpPr>
        <p:spPr>
          <a:xfrm>
            <a:off x="7214801" y="236070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C2</a:t>
            </a:r>
            <a:endParaRPr lang="es-ES" sz="1000" dirty="0">
              <a:solidFill>
                <a:schemeClr val="bg2">
                  <a:lumMod val="10000"/>
                </a:schemeClr>
              </a:solidFill>
            </a:endParaRPr>
          </a:p>
        </p:txBody>
      </p:sp>
      <p:sp>
        <p:nvSpPr>
          <p:cNvPr id="19" name="Rectángulo 18"/>
          <p:cNvSpPr/>
          <p:nvPr/>
        </p:nvSpPr>
        <p:spPr>
          <a:xfrm>
            <a:off x="7214801" y="298298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a:t>
            </a:r>
            <a:endParaRPr lang="es-ES" sz="1000" dirty="0">
              <a:solidFill>
                <a:schemeClr val="bg2">
                  <a:lumMod val="10000"/>
                </a:schemeClr>
              </a:solidFill>
            </a:endParaRPr>
          </a:p>
        </p:txBody>
      </p:sp>
      <p:sp>
        <p:nvSpPr>
          <p:cNvPr id="20" name="Rectángulo 19"/>
          <p:cNvSpPr/>
          <p:nvPr/>
        </p:nvSpPr>
        <p:spPr>
          <a:xfrm>
            <a:off x="7214800" y="3605262"/>
            <a:ext cx="654843"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C3bis</a:t>
            </a:r>
            <a:endParaRPr lang="es-ES" sz="1000" dirty="0">
              <a:solidFill>
                <a:schemeClr val="bg2">
                  <a:lumMod val="10000"/>
                </a:schemeClr>
              </a:solidFill>
            </a:endParaRPr>
          </a:p>
        </p:txBody>
      </p:sp>
      <p:sp>
        <p:nvSpPr>
          <p:cNvPr id="23" name="Rectángulo 22"/>
          <p:cNvSpPr/>
          <p:nvPr/>
        </p:nvSpPr>
        <p:spPr>
          <a:xfrm>
            <a:off x="7260044" y="5012795"/>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err="1" smtClean="0">
                <a:solidFill>
                  <a:schemeClr val="bg2">
                    <a:lumMod val="10000"/>
                  </a:schemeClr>
                </a:solidFill>
              </a:rPr>
              <a:t>Cn</a:t>
            </a:r>
            <a:endParaRPr lang="es-ES" sz="1000" dirty="0">
              <a:solidFill>
                <a:schemeClr val="bg2">
                  <a:lumMod val="10000"/>
                </a:schemeClr>
              </a:solidFill>
            </a:endParaRPr>
          </a:p>
        </p:txBody>
      </p:sp>
      <p:grpSp>
        <p:nvGrpSpPr>
          <p:cNvPr id="29" name="Grupo 28"/>
          <p:cNvGrpSpPr/>
          <p:nvPr/>
        </p:nvGrpSpPr>
        <p:grpSpPr>
          <a:xfrm>
            <a:off x="3955291" y="3400500"/>
            <a:ext cx="1473122" cy="1136660"/>
            <a:chOff x="459588" y="3775150"/>
            <a:chExt cx="1810482" cy="1474689"/>
          </a:xfrm>
        </p:grpSpPr>
        <p:pic>
          <p:nvPicPr>
            <p:cNvPr id="30"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Flecha derecha 34"/>
          <p:cNvSpPr/>
          <p:nvPr/>
        </p:nvSpPr>
        <p:spPr>
          <a:xfrm>
            <a:off x="1474413" y="3059866"/>
            <a:ext cx="2321052" cy="257880"/>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0" name="Esquina doblada 9"/>
          <p:cNvSpPr/>
          <p:nvPr/>
        </p:nvSpPr>
        <p:spPr>
          <a:xfrm>
            <a:off x="2659125" y="2717800"/>
            <a:ext cx="831835" cy="1099241"/>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INTERESADO</a:t>
            </a:r>
            <a:endParaRPr lang="es-ES" sz="700" dirty="0">
              <a:solidFill>
                <a:schemeClr val="tx1"/>
              </a:solidFill>
            </a:endParaRPr>
          </a:p>
        </p:txBody>
      </p:sp>
      <p:sp>
        <p:nvSpPr>
          <p:cNvPr id="36" name="Flecha derecha 35"/>
          <p:cNvSpPr/>
          <p:nvPr/>
        </p:nvSpPr>
        <p:spPr>
          <a:xfrm flipH="1">
            <a:off x="5464418" y="3074929"/>
            <a:ext cx="1639721" cy="257881"/>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9" name="Esquina doblada 8"/>
          <p:cNvSpPr/>
          <p:nvPr/>
        </p:nvSpPr>
        <p:spPr>
          <a:xfrm>
            <a:off x="5820205" y="2800969"/>
            <a:ext cx="839776" cy="1032340"/>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ADMINISTRACIÓN</a:t>
            </a:r>
            <a:endParaRPr lang="es-ES" sz="700" dirty="0">
              <a:solidFill>
                <a:schemeClr val="tx1"/>
              </a:solidFill>
            </a:endParaRPr>
          </a:p>
        </p:txBody>
      </p:sp>
      <p:sp>
        <p:nvSpPr>
          <p:cNvPr id="27" name="Rectángulo 26"/>
          <p:cNvSpPr/>
          <p:nvPr/>
        </p:nvSpPr>
        <p:spPr>
          <a:xfrm>
            <a:off x="1252061" y="2580835"/>
            <a:ext cx="1234759" cy="58453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SEDE ELECTRÓNICA</a:t>
            </a: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28" name="Rectángulo 27"/>
          <p:cNvSpPr/>
          <p:nvPr/>
        </p:nvSpPr>
        <p:spPr>
          <a:xfrm>
            <a:off x="1238883" y="3230718"/>
            <a:ext cx="1234760" cy="6491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REGISTRO PRESENCIAL</a:t>
            </a:r>
          </a:p>
          <a:p>
            <a:endParaRPr lang="es-ES_tradnl" sz="1050" dirty="0">
              <a:solidFill>
                <a:schemeClr val="bg2">
                  <a:lumMod val="10000"/>
                </a:schemeClr>
              </a:solidFill>
            </a:endParaRPr>
          </a:p>
          <a:p>
            <a:endParaRPr lang="es-ES_tradnl" sz="1050" dirty="0" smtClean="0">
              <a:solidFill>
                <a:schemeClr val="bg2">
                  <a:lumMod val="10000"/>
                </a:schemeClr>
              </a:solidFill>
            </a:endParaRPr>
          </a:p>
          <a:p>
            <a:endParaRPr lang="es-ES_tradnl" sz="1050" dirty="0">
              <a:solidFill>
                <a:schemeClr val="bg2">
                  <a:lumMod val="10000"/>
                </a:schemeClr>
              </a:solidFill>
            </a:endParaRPr>
          </a:p>
          <a:p>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2" name="Rectángulo 1"/>
          <p:cNvSpPr/>
          <p:nvPr/>
        </p:nvSpPr>
        <p:spPr>
          <a:xfrm>
            <a:off x="3886742" y="874192"/>
            <a:ext cx="1577676" cy="400110"/>
          </a:xfrm>
          <a:prstGeom prst="rect">
            <a:avLst/>
          </a:prstGeom>
        </p:spPr>
        <p:txBody>
          <a:bodyPr wrap="none">
            <a:spAutoFit/>
          </a:bodyPr>
          <a:lstStyle/>
          <a:p>
            <a:r>
              <a:rPr lang="es-ES" sz="1000" dirty="0">
                <a:hlinkClick r:id="rId3"/>
              </a:rPr>
              <a:t>https://dexel-pru.carm.es</a:t>
            </a:r>
            <a:r>
              <a:rPr lang="es-ES" sz="1000" dirty="0" smtClean="0">
                <a:hlinkClick r:id="rId3"/>
              </a:rPr>
              <a:t>/</a:t>
            </a:r>
            <a:endParaRPr lang="es-ES_tradnl" sz="1000" dirty="0" smtClean="0"/>
          </a:p>
          <a:p>
            <a:endParaRPr lang="es-ES" sz="1000" dirty="0" smtClean="0"/>
          </a:p>
        </p:txBody>
      </p:sp>
    </p:spTree>
    <p:extLst>
      <p:ext uri="{BB962C8B-B14F-4D97-AF65-F5344CB8AC3E}">
        <p14:creationId xmlns:p14="http://schemas.microsoft.com/office/powerpoint/2010/main" val="2141695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 name="Rectángulo 1"/>
          <p:cNvSpPr/>
          <p:nvPr/>
        </p:nvSpPr>
        <p:spPr>
          <a:xfrm>
            <a:off x="516465" y="777502"/>
            <a:ext cx="7679267" cy="5030736"/>
          </a:xfrm>
          <a:prstGeom prst="rect">
            <a:avLst/>
          </a:prstGeom>
        </p:spPr>
        <p:txBody>
          <a:bodyPr wrap="square">
            <a:spAutoFit/>
          </a:bodyPr>
          <a:lstStyle/>
          <a:p>
            <a:pPr>
              <a:lnSpc>
                <a:spcPct val="107000"/>
              </a:lnSpc>
              <a:spcBef>
                <a:spcPts val="200"/>
              </a:spcBef>
              <a:spcAft>
                <a:spcPts val="600"/>
              </a:spcAft>
            </a:pPr>
            <a:r>
              <a:rPr lang="es-ES_tradnl" sz="1300" b="1"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RESPONSABLES DE LOS </a:t>
            </a:r>
            <a:r>
              <a:rPr lang="es-ES_tradnl" sz="1300" b="1" dirty="0" smtClean="0">
                <a:solidFill>
                  <a:srgbClr val="7F7F7F"/>
                </a:solidFill>
                <a:latin typeface="Calibri" panose="020F0502020204030204" pitchFamily="34" charset="0"/>
                <a:ea typeface="Times New Roman" panose="02020603050405020304" pitchFamily="18" charset="0"/>
                <a:cs typeface="Times New Roman" panose="02020603050405020304" pitchFamily="18" charset="0"/>
              </a:rPr>
              <a:t>PROCEDIMIENTOS COMUNES</a:t>
            </a:r>
            <a:endParaRPr lang="es-ES_tradnl" sz="1300" b="1" dirty="0">
              <a:solidFill>
                <a:srgbClr val="7F7F7F"/>
              </a:solidFill>
              <a:latin typeface="Calibri" panose="020F0502020204030204" pitchFamily="34" charset="0"/>
              <a:ea typeface="Times New Roman" panose="02020603050405020304" pitchFamily="18" charset="0"/>
              <a:cs typeface="Times New Roman" panose="02020603050405020304" pitchFamily="18" charset="0"/>
            </a:endParaRPr>
          </a:p>
          <a:p>
            <a:endParaRPr lang="es-ES" sz="1300" b="1" dirty="0"/>
          </a:p>
          <a:p>
            <a:r>
              <a:rPr lang="es-ES_tradnl" sz="1300" dirty="0" smtClean="0"/>
              <a:t>Los gestores responsables de los procedimientos comunes deberán:</a:t>
            </a:r>
          </a:p>
          <a:p>
            <a:endParaRPr lang="es-ES" sz="1300" dirty="0" smtClean="0"/>
          </a:p>
          <a:p>
            <a:r>
              <a:rPr lang="es-ES_tradnl" sz="1400" dirty="0"/>
              <a:t>Además de las tareas </a:t>
            </a:r>
            <a:r>
              <a:rPr lang="es-ES_tradnl" sz="1400" dirty="0" smtClean="0"/>
              <a:t>como responsables de los procedimientos, deberán </a:t>
            </a:r>
            <a:r>
              <a:rPr lang="es-ES_tradnl" sz="1400" dirty="0"/>
              <a:t>coordinar estas actuaciones con los responsables de los distintos departamentos tramitadores. </a:t>
            </a:r>
            <a:endParaRPr lang="es-ES_tradnl" sz="1400" dirty="0" smtClean="0"/>
          </a:p>
          <a:p>
            <a:endParaRPr lang="es-ES_tradnl" sz="1400" dirty="0"/>
          </a:p>
          <a:p>
            <a:r>
              <a:rPr lang="es-ES_tradnl" sz="1400" dirty="0" smtClean="0"/>
              <a:t>Si </a:t>
            </a:r>
            <a:r>
              <a:rPr lang="es-ES_tradnl" sz="1400" dirty="0"/>
              <a:t>hubiese distintas aplicaciones informáticas implicadas para el mismo procedimiento serán los responsables de los departamentos tramitadores los que realicen la coordinación con sus respectivos responsables técnicos</a:t>
            </a:r>
            <a:r>
              <a:rPr lang="es-ES_tradnl" sz="1400" dirty="0" smtClean="0"/>
              <a:t>. </a:t>
            </a:r>
          </a:p>
          <a:p>
            <a:endParaRPr lang="es-ES_tradnl" sz="1400" dirty="0"/>
          </a:p>
          <a:p>
            <a:r>
              <a:rPr lang="es-ES_tradnl" sz="1400" dirty="0" smtClean="0"/>
              <a:t>A </a:t>
            </a:r>
            <a:r>
              <a:rPr lang="es-ES_tradnl" sz="1400" dirty="0"/>
              <a:t>su vez, los departamentos tramitadores se coordinarán con el responsable técnico de la aplicación usada para la gestión de los expedientes, con el fin de obtener la información necesaria</a:t>
            </a:r>
            <a:r>
              <a:rPr lang="es-ES_tradnl" sz="1400" dirty="0" smtClean="0"/>
              <a:t>.</a:t>
            </a:r>
          </a:p>
          <a:p>
            <a:endParaRPr lang="es-ES" sz="1400" dirty="0"/>
          </a:p>
          <a:p>
            <a:r>
              <a:rPr lang="es-ES_tradnl" sz="1400" dirty="0"/>
              <a:t>En el caso especial de procedimientos comunes susceptibles de ser tramitados por cualquier departamento,  el responsable del procedimiento cumplimentará la información del departamento tramitador conforme los interesados presenten las solicitudes de este procedimiento con destino a un nuevo departamento.   Esta asignación posterior será aplicable tanto a las solicitudes electrónicas presentadas en sede como a las solicitudes digitalizadas presentadas en el </a:t>
            </a:r>
            <a:r>
              <a:rPr lang="es-ES_tradnl" sz="1400" dirty="0" smtClean="0"/>
              <a:t>registro y no se trataran por tanto en este proyecto.</a:t>
            </a:r>
            <a:endParaRPr lang="es-ES" sz="1400" dirty="0"/>
          </a:p>
          <a:p>
            <a:endParaRPr lang="es-ES_tradnl" sz="1300" dirty="0">
              <a:solidFill>
                <a:schemeClr val="bg1">
                  <a:lumMod val="50000"/>
                </a:schemeClr>
              </a:solidFill>
            </a:endParaRPr>
          </a:p>
          <a:p>
            <a:endParaRPr lang="es-ES_tradnl" sz="1300" b="1" dirty="0" smtClean="0">
              <a:solidFill>
                <a:schemeClr val="bg1">
                  <a:lumMod val="50000"/>
                </a:schemeClr>
              </a:solidFill>
            </a:endParaRPr>
          </a:p>
          <a:p>
            <a:endParaRPr lang="es-ES_tradnl" sz="1300" b="1" dirty="0">
              <a:solidFill>
                <a:schemeClr val="bg1">
                  <a:lumMod val="50000"/>
                </a:schemeClr>
              </a:solidFill>
            </a:endParaRPr>
          </a:p>
        </p:txBody>
      </p:sp>
    </p:spTree>
    <p:extLst>
      <p:ext uri="{BB962C8B-B14F-4D97-AF65-F5344CB8AC3E}">
        <p14:creationId xmlns:p14="http://schemas.microsoft.com/office/powerpoint/2010/main" val="2532965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3166642" y="1886805"/>
            <a:ext cx="3076310" cy="289200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400" dirty="0" smtClean="0">
                <a:solidFill>
                  <a:schemeClr val="dk1"/>
                </a:solidFill>
              </a:rPr>
              <a:t>SANDRA</a:t>
            </a:r>
          </a:p>
          <a:p>
            <a:pPr algn="ctr"/>
            <a:r>
              <a:rPr lang="es-ES" sz="1400" dirty="0">
                <a:solidFill>
                  <a:schemeClr val="tx2">
                    <a:lumMod val="50000"/>
                  </a:schemeClr>
                </a:solidFill>
              </a:rPr>
              <a:t>Gestión de Expedientes en Trámite (SGDE)</a:t>
            </a:r>
          </a:p>
          <a:p>
            <a:pPr algn="ctr"/>
            <a:endParaRPr lang="es-ES" sz="1400" dirty="0">
              <a:solidFill>
                <a:schemeClr val="dk1"/>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2" name="Rectángulo 21"/>
          <p:cNvSpPr/>
          <p:nvPr/>
        </p:nvSpPr>
        <p:spPr>
          <a:xfrm>
            <a:off x="7104140" y="1210613"/>
            <a:ext cx="896860" cy="440719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900" dirty="0">
                <a:solidFill>
                  <a:schemeClr val="tx1"/>
                </a:solidFill>
              </a:rPr>
              <a:t>CONSEJERIAS, ORGANISMOS Y ENTES</a:t>
            </a:r>
          </a:p>
          <a:p>
            <a:pPr algn="ctr"/>
            <a:endParaRPr lang="es-ES_tradnl" sz="1050" dirty="0">
              <a:solidFill>
                <a:schemeClr val="tx1"/>
              </a:solidFill>
            </a:endParaRPr>
          </a:p>
          <a:p>
            <a:pPr algn="ctr"/>
            <a:endParaRPr lang="es-ES_tradnl" sz="1050" dirty="0">
              <a:solidFill>
                <a:schemeClr val="tx1"/>
              </a:solidFill>
            </a:endParaRPr>
          </a:p>
          <a:p>
            <a:pPr algn="ctr"/>
            <a:endParaRPr lang="es-ES_tradnl" sz="1050" dirty="0">
              <a:solidFill>
                <a:schemeClr val="tx1"/>
              </a:solidFill>
            </a:endParaRPr>
          </a:p>
          <a:p>
            <a:pPr algn="ctr"/>
            <a:endParaRPr lang="es-ES" sz="1050" dirty="0">
              <a:solidFill>
                <a:schemeClr val="tx1"/>
              </a:solidFill>
            </a:endParaRPr>
          </a:p>
        </p:txBody>
      </p:sp>
      <p:sp>
        <p:nvSpPr>
          <p:cNvPr id="17" name="Rectángulo 16"/>
          <p:cNvSpPr/>
          <p:nvPr/>
        </p:nvSpPr>
        <p:spPr>
          <a:xfrm>
            <a:off x="7214801" y="175746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C1</a:t>
            </a:r>
            <a:endParaRPr lang="es-ES" sz="1000" dirty="0">
              <a:solidFill>
                <a:schemeClr val="bg2">
                  <a:lumMod val="10000"/>
                </a:schemeClr>
              </a:solidFill>
            </a:endParaRPr>
          </a:p>
        </p:txBody>
      </p:sp>
      <p:sp>
        <p:nvSpPr>
          <p:cNvPr id="18" name="Rectángulo 17"/>
          <p:cNvSpPr/>
          <p:nvPr/>
        </p:nvSpPr>
        <p:spPr>
          <a:xfrm>
            <a:off x="7214801" y="236070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C2</a:t>
            </a:r>
            <a:endParaRPr lang="es-ES" sz="1000" dirty="0">
              <a:solidFill>
                <a:schemeClr val="bg2">
                  <a:lumMod val="10000"/>
                </a:schemeClr>
              </a:solidFill>
            </a:endParaRPr>
          </a:p>
        </p:txBody>
      </p:sp>
      <p:sp>
        <p:nvSpPr>
          <p:cNvPr id="19" name="Rectángulo 18"/>
          <p:cNvSpPr/>
          <p:nvPr/>
        </p:nvSpPr>
        <p:spPr>
          <a:xfrm>
            <a:off x="7214801" y="298298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a:t>
            </a:r>
            <a:endParaRPr lang="es-ES" sz="1000" dirty="0">
              <a:solidFill>
                <a:schemeClr val="bg2">
                  <a:lumMod val="10000"/>
                </a:schemeClr>
              </a:solidFill>
            </a:endParaRPr>
          </a:p>
        </p:txBody>
      </p:sp>
      <p:sp>
        <p:nvSpPr>
          <p:cNvPr id="20" name="Rectángulo 19"/>
          <p:cNvSpPr/>
          <p:nvPr/>
        </p:nvSpPr>
        <p:spPr>
          <a:xfrm>
            <a:off x="7214800" y="3605262"/>
            <a:ext cx="654843"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C3bis</a:t>
            </a:r>
            <a:endParaRPr lang="es-ES" sz="1000" dirty="0">
              <a:solidFill>
                <a:schemeClr val="bg2">
                  <a:lumMod val="10000"/>
                </a:schemeClr>
              </a:solidFill>
            </a:endParaRPr>
          </a:p>
        </p:txBody>
      </p:sp>
      <p:sp>
        <p:nvSpPr>
          <p:cNvPr id="23" name="Rectángulo 22"/>
          <p:cNvSpPr/>
          <p:nvPr/>
        </p:nvSpPr>
        <p:spPr>
          <a:xfrm>
            <a:off x="7260044" y="5012795"/>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err="1" smtClean="0">
                <a:solidFill>
                  <a:schemeClr val="bg2">
                    <a:lumMod val="10000"/>
                  </a:schemeClr>
                </a:solidFill>
              </a:rPr>
              <a:t>Cn</a:t>
            </a:r>
            <a:endParaRPr lang="es-ES" sz="1000" dirty="0">
              <a:solidFill>
                <a:schemeClr val="bg2">
                  <a:lumMod val="10000"/>
                </a:schemeClr>
              </a:solidFill>
            </a:endParaRPr>
          </a:p>
        </p:txBody>
      </p:sp>
      <p:grpSp>
        <p:nvGrpSpPr>
          <p:cNvPr id="29" name="Grupo 28"/>
          <p:cNvGrpSpPr/>
          <p:nvPr/>
        </p:nvGrpSpPr>
        <p:grpSpPr>
          <a:xfrm>
            <a:off x="3955291" y="3400500"/>
            <a:ext cx="1473122" cy="1136660"/>
            <a:chOff x="459588" y="3775150"/>
            <a:chExt cx="1810482" cy="1474689"/>
          </a:xfrm>
        </p:grpSpPr>
        <p:pic>
          <p:nvPicPr>
            <p:cNvPr id="30"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Flecha derecha 34"/>
          <p:cNvSpPr/>
          <p:nvPr/>
        </p:nvSpPr>
        <p:spPr>
          <a:xfrm>
            <a:off x="1474413" y="3059866"/>
            <a:ext cx="2321052" cy="257880"/>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0" name="Esquina doblada 9"/>
          <p:cNvSpPr/>
          <p:nvPr/>
        </p:nvSpPr>
        <p:spPr>
          <a:xfrm>
            <a:off x="2659125" y="2717800"/>
            <a:ext cx="831835" cy="1099241"/>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INTERESADO</a:t>
            </a:r>
            <a:endParaRPr lang="es-ES" sz="700" dirty="0">
              <a:solidFill>
                <a:schemeClr val="tx1"/>
              </a:solidFill>
            </a:endParaRPr>
          </a:p>
        </p:txBody>
      </p:sp>
      <p:sp>
        <p:nvSpPr>
          <p:cNvPr id="36" name="Flecha derecha 35"/>
          <p:cNvSpPr/>
          <p:nvPr/>
        </p:nvSpPr>
        <p:spPr>
          <a:xfrm flipH="1">
            <a:off x="5464418" y="3074929"/>
            <a:ext cx="1639721" cy="257881"/>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9" name="Esquina doblada 8"/>
          <p:cNvSpPr/>
          <p:nvPr/>
        </p:nvSpPr>
        <p:spPr>
          <a:xfrm>
            <a:off x="5820205" y="2800969"/>
            <a:ext cx="839776" cy="1032340"/>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ADMINISTRACIÓN</a:t>
            </a:r>
            <a:endParaRPr lang="es-ES" sz="700" dirty="0">
              <a:solidFill>
                <a:schemeClr val="tx1"/>
              </a:solidFill>
            </a:endParaRPr>
          </a:p>
        </p:txBody>
      </p:sp>
      <p:sp>
        <p:nvSpPr>
          <p:cNvPr id="27" name="Rectángulo 26"/>
          <p:cNvSpPr/>
          <p:nvPr/>
        </p:nvSpPr>
        <p:spPr>
          <a:xfrm>
            <a:off x="1252061" y="2580835"/>
            <a:ext cx="1234759" cy="58453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SEDE ELECTRÓNICA</a:t>
            </a: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28" name="Rectángulo 27"/>
          <p:cNvSpPr/>
          <p:nvPr/>
        </p:nvSpPr>
        <p:spPr>
          <a:xfrm>
            <a:off x="1238883" y="3230718"/>
            <a:ext cx="1234760" cy="6491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REGISTRO PRESENCIAL</a:t>
            </a:r>
          </a:p>
          <a:p>
            <a:endParaRPr lang="es-ES_tradnl" sz="1050" dirty="0">
              <a:solidFill>
                <a:schemeClr val="bg2">
                  <a:lumMod val="10000"/>
                </a:schemeClr>
              </a:solidFill>
            </a:endParaRPr>
          </a:p>
          <a:p>
            <a:endParaRPr lang="es-ES_tradnl" sz="1050" dirty="0" smtClean="0">
              <a:solidFill>
                <a:schemeClr val="bg2">
                  <a:lumMod val="10000"/>
                </a:schemeClr>
              </a:solidFill>
            </a:endParaRPr>
          </a:p>
          <a:p>
            <a:endParaRPr lang="es-ES_tradnl" sz="1050" dirty="0">
              <a:solidFill>
                <a:schemeClr val="bg2">
                  <a:lumMod val="10000"/>
                </a:schemeClr>
              </a:solidFill>
            </a:endParaRPr>
          </a:p>
          <a:p>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34" name="CuadroTexto 33"/>
          <p:cNvSpPr txBox="1"/>
          <p:nvPr/>
        </p:nvSpPr>
        <p:spPr>
          <a:xfrm>
            <a:off x="3765016" y="1176325"/>
            <a:ext cx="1879754" cy="41028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100" dirty="0" smtClean="0">
                <a:solidFill>
                  <a:schemeClr val="bg2">
                    <a:lumMod val="25000"/>
                  </a:schemeClr>
                </a:solidFill>
              </a:rPr>
              <a:t>Relación con el resto de los servicios </a:t>
            </a:r>
            <a:r>
              <a:rPr lang="es-ES_tradnl" sz="1100" b="1" dirty="0" smtClean="0">
                <a:solidFill>
                  <a:schemeClr val="bg2">
                    <a:lumMod val="25000"/>
                  </a:schemeClr>
                </a:solidFill>
              </a:rPr>
              <a:t>Internos</a:t>
            </a:r>
            <a:r>
              <a:rPr lang="es-ES_tradnl" sz="1100" dirty="0" smtClean="0">
                <a:solidFill>
                  <a:schemeClr val="bg2">
                    <a:lumMod val="25000"/>
                  </a:schemeClr>
                </a:solidFill>
              </a:rPr>
              <a:t> o </a:t>
            </a:r>
            <a:r>
              <a:rPr lang="es-ES_tradnl" sz="1100" b="1" dirty="0" smtClean="0">
                <a:solidFill>
                  <a:schemeClr val="bg2">
                    <a:lumMod val="25000"/>
                  </a:schemeClr>
                </a:solidFill>
              </a:rPr>
              <a:t>Externos</a:t>
            </a:r>
            <a:endParaRPr lang="es-ES" sz="1100" b="1" dirty="0">
              <a:solidFill>
                <a:schemeClr val="bg2">
                  <a:lumMod val="25000"/>
                </a:schemeClr>
              </a:solidFill>
            </a:endParaRPr>
          </a:p>
        </p:txBody>
      </p:sp>
      <p:sp>
        <p:nvSpPr>
          <p:cNvPr id="37" name="Flecha arriba y abajo 36"/>
          <p:cNvSpPr/>
          <p:nvPr/>
        </p:nvSpPr>
        <p:spPr>
          <a:xfrm>
            <a:off x="4529188" y="1627466"/>
            <a:ext cx="337415" cy="604061"/>
          </a:xfrm>
          <a:prstGeom prst="upDown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34040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3166642" y="1886805"/>
            <a:ext cx="3076310" cy="289200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400" dirty="0" smtClean="0">
                <a:solidFill>
                  <a:schemeClr val="dk1"/>
                </a:solidFill>
              </a:rPr>
              <a:t>SANDRA</a:t>
            </a:r>
          </a:p>
          <a:p>
            <a:pPr algn="ctr"/>
            <a:r>
              <a:rPr lang="es-ES" sz="1400" dirty="0">
                <a:solidFill>
                  <a:schemeClr val="tx2">
                    <a:lumMod val="50000"/>
                  </a:schemeClr>
                </a:solidFill>
              </a:rPr>
              <a:t>Gestión de Expedientes en Trámite (SGDE)</a:t>
            </a:r>
          </a:p>
          <a:p>
            <a:pPr algn="ctr"/>
            <a:endParaRPr lang="es-ES" sz="1400" dirty="0">
              <a:solidFill>
                <a:schemeClr val="dk1"/>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2" name="Rectángulo 21"/>
          <p:cNvSpPr/>
          <p:nvPr/>
        </p:nvSpPr>
        <p:spPr>
          <a:xfrm>
            <a:off x="7104140" y="1210613"/>
            <a:ext cx="896860" cy="440719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900" dirty="0">
                <a:solidFill>
                  <a:schemeClr val="tx1"/>
                </a:solidFill>
              </a:rPr>
              <a:t>CONSEJERIAS, ORGANISMOS Y ENTES</a:t>
            </a:r>
          </a:p>
          <a:p>
            <a:pPr algn="ctr"/>
            <a:endParaRPr lang="es-ES_tradnl" sz="1050" dirty="0">
              <a:solidFill>
                <a:schemeClr val="tx1"/>
              </a:solidFill>
            </a:endParaRPr>
          </a:p>
          <a:p>
            <a:pPr algn="ctr"/>
            <a:endParaRPr lang="es-ES_tradnl" sz="1050" dirty="0">
              <a:solidFill>
                <a:schemeClr val="tx1"/>
              </a:solidFill>
            </a:endParaRPr>
          </a:p>
          <a:p>
            <a:pPr algn="ctr"/>
            <a:endParaRPr lang="es-ES_tradnl" sz="1050" dirty="0">
              <a:solidFill>
                <a:schemeClr val="tx1"/>
              </a:solidFill>
            </a:endParaRPr>
          </a:p>
          <a:p>
            <a:pPr algn="ctr"/>
            <a:endParaRPr lang="es-ES" sz="1050" dirty="0">
              <a:solidFill>
                <a:schemeClr val="tx1"/>
              </a:solidFill>
            </a:endParaRPr>
          </a:p>
        </p:txBody>
      </p:sp>
      <p:sp>
        <p:nvSpPr>
          <p:cNvPr id="17" name="Rectángulo 16"/>
          <p:cNvSpPr/>
          <p:nvPr/>
        </p:nvSpPr>
        <p:spPr>
          <a:xfrm>
            <a:off x="7214801" y="175746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C1</a:t>
            </a:r>
            <a:endParaRPr lang="es-ES" sz="1000" dirty="0">
              <a:solidFill>
                <a:schemeClr val="bg2">
                  <a:lumMod val="10000"/>
                </a:schemeClr>
              </a:solidFill>
            </a:endParaRPr>
          </a:p>
        </p:txBody>
      </p:sp>
      <p:sp>
        <p:nvSpPr>
          <p:cNvPr id="18" name="Rectángulo 17"/>
          <p:cNvSpPr/>
          <p:nvPr/>
        </p:nvSpPr>
        <p:spPr>
          <a:xfrm>
            <a:off x="7214801" y="236070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C2</a:t>
            </a:r>
            <a:endParaRPr lang="es-ES" sz="1000" dirty="0">
              <a:solidFill>
                <a:schemeClr val="bg2">
                  <a:lumMod val="10000"/>
                </a:schemeClr>
              </a:solidFill>
            </a:endParaRPr>
          </a:p>
        </p:txBody>
      </p:sp>
      <p:sp>
        <p:nvSpPr>
          <p:cNvPr id="19" name="Rectángulo 18"/>
          <p:cNvSpPr/>
          <p:nvPr/>
        </p:nvSpPr>
        <p:spPr>
          <a:xfrm>
            <a:off x="7214801" y="298298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a:t>
            </a:r>
            <a:endParaRPr lang="es-ES" sz="1000" dirty="0">
              <a:solidFill>
                <a:schemeClr val="bg2">
                  <a:lumMod val="10000"/>
                </a:schemeClr>
              </a:solidFill>
            </a:endParaRPr>
          </a:p>
        </p:txBody>
      </p:sp>
      <p:sp>
        <p:nvSpPr>
          <p:cNvPr id="20" name="Rectángulo 19"/>
          <p:cNvSpPr/>
          <p:nvPr/>
        </p:nvSpPr>
        <p:spPr>
          <a:xfrm>
            <a:off x="7214800" y="3605262"/>
            <a:ext cx="654843"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C3bis</a:t>
            </a:r>
            <a:endParaRPr lang="es-ES" sz="1000" dirty="0">
              <a:solidFill>
                <a:schemeClr val="bg2">
                  <a:lumMod val="10000"/>
                </a:schemeClr>
              </a:solidFill>
            </a:endParaRPr>
          </a:p>
        </p:txBody>
      </p:sp>
      <p:sp>
        <p:nvSpPr>
          <p:cNvPr id="23" name="Rectángulo 22"/>
          <p:cNvSpPr/>
          <p:nvPr/>
        </p:nvSpPr>
        <p:spPr>
          <a:xfrm>
            <a:off x="7260044" y="5012795"/>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err="1" smtClean="0">
                <a:solidFill>
                  <a:schemeClr val="bg2">
                    <a:lumMod val="10000"/>
                  </a:schemeClr>
                </a:solidFill>
              </a:rPr>
              <a:t>Cn</a:t>
            </a:r>
            <a:endParaRPr lang="es-ES" sz="1000" dirty="0">
              <a:solidFill>
                <a:schemeClr val="bg2">
                  <a:lumMod val="10000"/>
                </a:schemeClr>
              </a:solidFill>
            </a:endParaRPr>
          </a:p>
        </p:txBody>
      </p:sp>
      <p:grpSp>
        <p:nvGrpSpPr>
          <p:cNvPr id="29" name="Grupo 28"/>
          <p:cNvGrpSpPr/>
          <p:nvPr/>
        </p:nvGrpSpPr>
        <p:grpSpPr>
          <a:xfrm>
            <a:off x="3955291" y="3400500"/>
            <a:ext cx="1473122" cy="1136660"/>
            <a:chOff x="459588" y="3775150"/>
            <a:chExt cx="1810482" cy="1474689"/>
          </a:xfrm>
        </p:grpSpPr>
        <p:pic>
          <p:nvPicPr>
            <p:cNvPr id="30"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Flecha derecha 34"/>
          <p:cNvSpPr/>
          <p:nvPr/>
        </p:nvSpPr>
        <p:spPr>
          <a:xfrm>
            <a:off x="1474413" y="3059866"/>
            <a:ext cx="2321052" cy="257880"/>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0" name="Esquina doblada 9"/>
          <p:cNvSpPr/>
          <p:nvPr/>
        </p:nvSpPr>
        <p:spPr>
          <a:xfrm>
            <a:off x="2659125" y="2717800"/>
            <a:ext cx="831835" cy="1099241"/>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INTERESADO</a:t>
            </a:r>
            <a:endParaRPr lang="es-ES" sz="700" dirty="0">
              <a:solidFill>
                <a:schemeClr val="tx1"/>
              </a:solidFill>
            </a:endParaRPr>
          </a:p>
        </p:txBody>
      </p:sp>
      <p:sp>
        <p:nvSpPr>
          <p:cNvPr id="36" name="Flecha derecha 35"/>
          <p:cNvSpPr/>
          <p:nvPr/>
        </p:nvSpPr>
        <p:spPr>
          <a:xfrm flipH="1">
            <a:off x="5464418" y="3074929"/>
            <a:ext cx="1639721" cy="257881"/>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9" name="Esquina doblada 8"/>
          <p:cNvSpPr/>
          <p:nvPr/>
        </p:nvSpPr>
        <p:spPr>
          <a:xfrm>
            <a:off x="5820205" y="2800969"/>
            <a:ext cx="839776" cy="1032340"/>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ADMINISTRACIÓN</a:t>
            </a:r>
            <a:endParaRPr lang="es-ES" sz="700" dirty="0">
              <a:solidFill>
                <a:schemeClr val="tx1"/>
              </a:solidFill>
            </a:endParaRPr>
          </a:p>
        </p:txBody>
      </p:sp>
      <p:sp>
        <p:nvSpPr>
          <p:cNvPr id="27" name="Rectángulo 26"/>
          <p:cNvSpPr/>
          <p:nvPr/>
        </p:nvSpPr>
        <p:spPr>
          <a:xfrm>
            <a:off x="1252061" y="2580835"/>
            <a:ext cx="1234759" cy="58453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SEDE ELECTRÓNICA</a:t>
            </a: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28" name="Rectángulo 27"/>
          <p:cNvSpPr/>
          <p:nvPr/>
        </p:nvSpPr>
        <p:spPr>
          <a:xfrm>
            <a:off x="1238883" y="3230718"/>
            <a:ext cx="1234760" cy="6491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REGISTRO PRESENCIAL</a:t>
            </a:r>
          </a:p>
          <a:p>
            <a:endParaRPr lang="es-ES_tradnl" sz="1050" dirty="0">
              <a:solidFill>
                <a:schemeClr val="bg2">
                  <a:lumMod val="10000"/>
                </a:schemeClr>
              </a:solidFill>
            </a:endParaRPr>
          </a:p>
          <a:p>
            <a:endParaRPr lang="es-ES_tradnl" sz="1050" dirty="0" smtClean="0">
              <a:solidFill>
                <a:schemeClr val="bg2">
                  <a:lumMod val="10000"/>
                </a:schemeClr>
              </a:solidFill>
            </a:endParaRPr>
          </a:p>
          <a:p>
            <a:endParaRPr lang="es-ES_tradnl" sz="1050" dirty="0">
              <a:solidFill>
                <a:schemeClr val="bg2">
                  <a:lumMod val="10000"/>
                </a:schemeClr>
              </a:solidFill>
            </a:endParaRPr>
          </a:p>
          <a:p>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34" name="CuadroTexto 33"/>
          <p:cNvSpPr txBox="1"/>
          <p:nvPr/>
        </p:nvSpPr>
        <p:spPr>
          <a:xfrm>
            <a:off x="3765016" y="1176325"/>
            <a:ext cx="1879754" cy="41028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100" dirty="0" smtClean="0">
                <a:solidFill>
                  <a:schemeClr val="bg2">
                    <a:lumMod val="25000"/>
                  </a:schemeClr>
                </a:solidFill>
              </a:rPr>
              <a:t>Relación con el resto de los servicios </a:t>
            </a:r>
            <a:r>
              <a:rPr lang="es-ES_tradnl" sz="1100" b="1" dirty="0" smtClean="0">
                <a:solidFill>
                  <a:schemeClr val="bg2">
                    <a:lumMod val="25000"/>
                  </a:schemeClr>
                </a:solidFill>
              </a:rPr>
              <a:t>Internos</a:t>
            </a:r>
            <a:r>
              <a:rPr lang="es-ES_tradnl" sz="1100" dirty="0" smtClean="0">
                <a:solidFill>
                  <a:schemeClr val="bg2">
                    <a:lumMod val="25000"/>
                  </a:schemeClr>
                </a:solidFill>
              </a:rPr>
              <a:t> o </a:t>
            </a:r>
            <a:r>
              <a:rPr lang="es-ES_tradnl" sz="1100" b="1" dirty="0" smtClean="0">
                <a:solidFill>
                  <a:schemeClr val="bg2">
                    <a:lumMod val="25000"/>
                  </a:schemeClr>
                </a:solidFill>
              </a:rPr>
              <a:t>Externos</a:t>
            </a:r>
            <a:endParaRPr lang="es-ES" sz="1100" b="1" dirty="0">
              <a:solidFill>
                <a:schemeClr val="bg2">
                  <a:lumMod val="25000"/>
                </a:schemeClr>
              </a:solidFill>
            </a:endParaRPr>
          </a:p>
        </p:txBody>
      </p:sp>
      <p:sp>
        <p:nvSpPr>
          <p:cNvPr id="37" name="Flecha arriba y abajo 36"/>
          <p:cNvSpPr/>
          <p:nvPr/>
        </p:nvSpPr>
        <p:spPr>
          <a:xfrm>
            <a:off x="4529188" y="1627466"/>
            <a:ext cx="337415" cy="604061"/>
          </a:xfrm>
          <a:prstGeom prst="upDown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4" name="Grupo 23"/>
          <p:cNvGrpSpPr/>
          <p:nvPr/>
        </p:nvGrpSpPr>
        <p:grpSpPr>
          <a:xfrm>
            <a:off x="1238003" y="4721431"/>
            <a:ext cx="621740" cy="403265"/>
            <a:chOff x="229986" y="4778814"/>
            <a:chExt cx="621740" cy="403265"/>
          </a:xfrm>
        </p:grpSpPr>
        <p:pic>
          <p:nvPicPr>
            <p:cNvPr id="25" name="Picture 8" descr="Logo SIR/OR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68" y="4792221"/>
              <a:ext cx="501777" cy="358223"/>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p:cNvSpPr txBox="1"/>
            <p:nvPr/>
          </p:nvSpPr>
          <p:spPr>
            <a:xfrm>
              <a:off x="229986" y="4778814"/>
              <a:ext cx="621740" cy="403265"/>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endParaRPr lang="es-ES" sz="825" dirty="0">
                <a:solidFill>
                  <a:schemeClr val="bg2">
                    <a:lumMod val="25000"/>
                  </a:schemeClr>
                </a:solidFill>
              </a:endParaRPr>
            </a:p>
          </p:txBody>
        </p:sp>
      </p:grpSp>
      <p:pic>
        <p:nvPicPr>
          <p:cNvPr id="33" name="Imagen 32"/>
          <p:cNvPicPr>
            <a:picLocks noChangeAspect="1"/>
          </p:cNvPicPr>
          <p:nvPr/>
        </p:nvPicPr>
        <p:blipFill>
          <a:blip r:embed="rId4"/>
          <a:stretch>
            <a:fillRect/>
          </a:stretch>
        </p:blipFill>
        <p:spPr>
          <a:xfrm>
            <a:off x="812844" y="1647200"/>
            <a:ext cx="1323137" cy="422850"/>
          </a:xfrm>
          <a:prstGeom prst="rect">
            <a:avLst/>
          </a:prstGeom>
          <a:ln>
            <a:solidFill>
              <a:schemeClr val="bg1">
                <a:lumMod val="75000"/>
              </a:schemeClr>
            </a:solidFill>
          </a:ln>
        </p:spPr>
      </p:pic>
      <p:cxnSp>
        <p:nvCxnSpPr>
          <p:cNvPr id="38" name="Conector recto de flecha 37"/>
          <p:cNvCxnSpPr/>
          <p:nvPr/>
        </p:nvCxnSpPr>
        <p:spPr>
          <a:xfrm>
            <a:off x="2135981" y="2091082"/>
            <a:ext cx="1212027" cy="5309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flipV="1">
            <a:off x="1876630" y="4117232"/>
            <a:ext cx="1471378" cy="6118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703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3166642" y="1886805"/>
            <a:ext cx="3076310" cy="289200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400" dirty="0" smtClean="0">
                <a:solidFill>
                  <a:schemeClr val="dk1"/>
                </a:solidFill>
              </a:rPr>
              <a:t>SANDRA</a:t>
            </a:r>
          </a:p>
          <a:p>
            <a:pPr algn="ctr"/>
            <a:r>
              <a:rPr lang="es-ES" sz="1400" dirty="0">
                <a:solidFill>
                  <a:schemeClr val="tx2">
                    <a:lumMod val="50000"/>
                  </a:schemeClr>
                </a:solidFill>
              </a:rPr>
              <a:t>Gestión de Expedientes en Trámite (SGDE)</a:t>
            </a:r>
          </a:p>
          <a:p>
            <a:pPr algn="ctr"/>
            <a:endParaRPr lang="es-ES" sz="1400" dirty="0">
              <a:solidFill>
                <a:schemeClr val="dk1"/>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2" name="Rectángulo 21"/>
          <p:cNvSpPr/>
          <p:nvPr/>
        </p:nvSpPr>
        <p:spPr>
          <a:xfrm>
            <a:off x="7104140" y="1210613"/>
            <a:ext cx="896860" cy="440719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900" dirty="0">
                <a:solidFill>
                  <a:schemeClr val="tx1"/>
                </a:solidFill>
              </a:rPr>
              <a:t>CONSEJERIAS, ORGANISMOS Y ENTES</a:t>
            </a:r>
          </a:p>
          <a:p>
            <a:pPr algn="ctr"/>
            <a:endParaRPr lang="es-ES_tradnl" sz="1050" dirty="0">
              <a:solidFill>
                <a:schemeClr val="tx1"/>
              </a:solidFill>
            </a:endParaRPr>
          </a:p>
          <a:p>
            <a:pPr algn="ctr"/>
            <a:endParaRPr lang="es-ES_tradnl" sz="1050" dirty="0">
              <a:solidFill>
                <a:schemeClr val="tx1"/>
              </a:solidFill>
            </a:endParaRPr>
          </a:p>
          <a:p>
            <a:pPr algn="ctr"/>
            <a:endParaRPr lang="es-ES_tradnl" sz="1050" dirty="0">
              <a:solidFill>
                <a:schemeClr val="tx1"/>
              </a:solidFill>
            </a:endParaRPr>
          </a:p>
          <a:p>
            <a:pPr algn="ctr"/>
            <a:endParaRPr lang="es-ES" sz="1050" dirty="0">
              <a:solidFill>
                <a:schemeClr val="tx1"/>
              </a:solidFill>
            </a:endParaRPr>
          </a:p>
        </p:txBody>
      </p:sp>
      <p:sp>
        <p:nvSpPr>
          <p:cNvPr id="17" name="Rectángulo 16"/>
          <p:cNvSpPr/>
          <p:nvPr/>
        </p:nvSpPr>
        <p:spPr>
          <a:xfrm>
            <a:off x="7214801" y="175746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C1</a:t>
            </a:r>
            <a:endParaRPr lang="es-ES" sz="1000" dirty="0">
              <a:solidFill>
                <a:schemeClr val="bg2">
                  <a:lumMod val="10000"/>
                </a:schemeClr>
              </a:solidFill>
            </a:endParaRPr>
          </a:p>
        </p:txBody>
      </p:sp>
      <p:sp>
        <p:nvSpPr>
          <p:cNvPr id="18" name="Rectángulo 17"/>
          <p:cNvSpPr/>
          <p:nvPr/>
        </p:nvSpPr>
        <p:spPr>
          <a:xfrm>
            <a:off x="7214801" y="236070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C2</a:t>
            </a:r>
            <a:endParaRPr lang="es-ES" sz="1000" dirty="0">
              <a:solidFill>
                <a:schemeClr val="bg2">
                  <a:lumMod val="10000"/>
                </a:schemeClr>
              </a:solidFill>
            </a:endParaRPr>
          </a:p>
        </p:txBody>
      </p:sp>
      <p:sp>
        <p:nvSpPr>
          <p:cNvPr id="19" name="Rectángulo 18"/>
          <p:cNvSpPr/>
          <p:nvPr/>
        </p:nvSpPr>
        <p:spPr>
          <a:xfrm>
            <a:off x="7214801" y="298298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a:t>
            </a:r>
            <a:endParaRPr lang="es-ES" sz="1000" dirty="0">
              <a:solidFill>
                <a:schemeClr val="bg2">
                  <a:lumMod val="10000"/>
                </a:schemeClr>
              </a:solidFill>
            </a:endParaRPr>
          </a:p>
        </p:txBody>
      </p:sp>
      <p:sp>
        <p:nvSpPr>
          <p:cNvPr id="20" name="Rectángulo 19"/>
          <p:cNvSpPr/>
          <p:nvPr/>
        </p:nvSpPr>
        <p:spPr>
          <a:xfrm>
            <a:off x="7214800" y="3605262"/>
            <a:ext cx="654843"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C3bis</a:t>
            </a:r>
            <a:endParaRPr lang="es-ES" sz="1000" dirty="0">
              <a:solidFill>
                <a:schemeClr val="bg2">
                  <a:lumMod val="10000"/>
                </a:schemeClr>
              </a:solidFill>
            </a:endParaRPr>
          </a:p>
        </p:txBody>
      </p:sp>
      <p:sp>
        <p:nvSpPr>
          <p:cNvPr id="23" name="Rectángulo 22"/>
          <p:cNvSpPr/>
          <p:nvPr/>
        </p:nvSpPr>
        <p:spPr>
          <a:xfrm>
            <a:off x="7260044" y="5012795"/>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err="1" smtClean="0">
                <a:solidFill>
                  <a:schemeClr val="bg2">
                    <a:lumMod val="10000"/>
                  </a:schemeClr>
                </a:solidFill>
              </a:rPr>
              <a:t>Cn</a:t>
            </a:r>
            <a:endParaRPr lang="es-ES" sz="1000" dirty="0">
              <a:solidFill>
                <a:schemeClr val="bg2">
                  <a:lumMod val="10000"/>
                </a:schemeClr>
              </a:solidFill>
            </a:endParaRPr>
          </a:p>
        </p:txBody>
      </p:sp>
      <p:grpSp>
        <p:nvGrpSpPr>
          <p:cNvPr id="29" name="Grupo 28"/>
          <p:cNvGrpSpPr/>
          <p:nvPr/>
        </p:nvGrpSpPr>
        <p:grpSpPr>
          <a:xfrm>
            <a:off x="3955291" y="3400500"/>
            <a:ext cx="1473122" cy="1136660"/>
            <a:chOff x="459588" y="3775150"/>
            <a:chExt cx="1810482" cy="1474689"/>
          </a:xfrm>
        </p:grpSpPr>
        <p:pic>
          <p:nvPicPr>
            <p:cNvPr id="30"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Flecha derecha 34"/>
          <p:cNvSpPr/>
          <p:nvPr/>
        </p:nvSpPr>
        <p:spPr>
          <a:xfrm>
            <a:off x="1474413" y="3059866"/>
            <a:ext cx="2321052" cy="257880"/>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0" name="Esquina doblada 9"/>
          <p:cNvSpPr/>
          <p:nvPr/>
        </p:nvSpPr>
        <p:spPr>
          <a:xfrm>
            <a:off x="2659125" y="2717800"/>
            <a:ext cx="831835" cy="1099241"/>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INTERESADO</a:t>
            </a:r>
            <a:endParaRPr lang="es-ES" sz="700" dirty="0">
              <a:solidFill>
                <a:schemeClr val="tx1"/>
              </a:solidFill>
            </a:endParaRPr>
          </a:p>
        </p:txBody>
      </p:sp>
      <p:sp>
        <p:nvSpPr>
          <p:cNvPr id="36" name="Flecha derecha 35"/>
          <p:cNvSpPr/>
          <p:nvPr/>
        </p:nvSpPr>
        <p:spPr>
          <a:xfrm flipH="1">
            <a:off x="5464418" y="3074929"/>
            <a:ext cx="1639721" cy="257881"/>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9" name="Esquina doblada 8"/>
          <p:cNvSpPr/>
          <p:nvPr/>
        </p:nvSpPr>
        <p:spPr>
          <a:xfrm>
            <a:off x="5820205" y="2800969"/>
            <a:ext cx="839776" cy="1032340"/>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ADMINISTRACIÓN</a:t>
            </a:r>
            <a:endParaRPr lang="es-ES" sz="700" dirty="0">
              <a:solidFill>
                <a:schemeClr val="tx1"/>
              </a:solidFill>
            </a:endParaRPr>
          </a:p>
        </p:txBody>
      </p:sp>
      <p:sp>
        <p:nvSpPr>
          <p:cNvPr id="27" name="Rectángulo 26"/>
          <p:cNvSpPr/>
          <p:nvPr/>
        </p:nvSpPr>
        <p:spPr>
          <a:xfrm>
            <a:off x="1252061" y="2580835"/>
            <a:ext cx="1234759" cy="58453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SEDE ELECTRÓNICA</a:t>
            </a: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28" name="Rectángulo 27"/>
          <p:cNvSpPr/>
          <p:nvPr/>
        </p:nvSpPr>
        <p:spPr>
          <a:xfrm>
            <a:off x="1238883" y="3230718"/>
            <a:ext cx="1234760" cy="6491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REGISTRO PRESENCIAL</a:t>
            </a:r>
          </a:p>
          <a:p>
            <a:endParaRPr lang="es-ES_tradnl" sz="1050" dirty="0">
              <a:solidFill>
                <a:schemeClr val="bg2">
                  <a:lumMod val="10000"/>
                </a:schemeClr>
              </a:solidFill>
            </a:endParaRPr>
          </a:p>
          <a:p>
            <a:endParaRPr lang="es-ES_tradnl" sz="1050" dirty="0" smtClean="0">
              <a:solidFill>
                <a:schemeClr val="bg2">
                  <a:lumMod val="10000"/>
                </a:schemeClr>
              </a:solidFill>
            </a:endParaRPr>
          </a:p>
          <a:p>
            <a:endParaRPr lang="es-ES_tradnl" sz="1050" dirty="0">
              <a:solidFill>
                <a:schemeClr val="bg2">
                  <a:lumMod val="10000"/>
                </a:schemeClr>
              </a:solidFill>
            </a:endParaRPr>
          </a:p>
          <a:p>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34" name="CuadroTexto 33"/>
          <p:cNvSpPr txBox="1"/>
          <p:nvPr/>
        </p:nvSpPr>
        <p:spPr>
          <a:xfrm>
            <a:off x="3940451" y="518307"/>
            <a:ext cx="1879754" cy="41028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100" dirty="0" smtClean="0">
                <a:solidFill>
                  <a:schemeClr val="bg2">
                    <a:lumMod val="25000"/>
                  </a:schemeClr>
                </a:solidFill>
              </a:rPr>
              <a:t>Relación con el resto de los servicios </a:t>
            </a:r>
            <a:r>
              <a:rPr lang="es-ES_tradnl" sz="1100" b="1" dirty="0" smtClean="0">
                <a:solidFill>
                  <a:schemeClr val="bg2">
                    <a:lumMod val="25000"/>
                  </a:schemeClr>
                </a:solidFill>
              </a:rPr>
              <a:t>Internos</a:t>
            </a:r>
            <a:r>
              <a:rPr lang="es-ES_tradnl" sz="1100" dirty="0" smtClean="0">
                <a:solidFill>
                  <a:schemeClr val="bg2">
                    <a:lumMod val="25000"/>
                  </a:schemeClr>
                </a:solidFill>
              </a:rPr>
              <a:t> o </a:t>
            </a:r>
            <a:r>
              <a:rPr lang="es-ES_tradnl" sz="1100" b="1" dirty="0" smtClean="0">
                <a:solidFill>
                  <a:schemeClr val="bg2">
                    <a:lumMod val="25000"/>
                  </a:schemeClr>
                </a:solidFill>
              </a:rPr>
              <a:t>Externos</a:t>
            </a:r>
            <a:endParaRPr lang="es-ES" sz="1100" b="1" dirty="0">
              <a:solidFill>
                <a:schemeClr val="bg2">
                  <a:lumMod val="25000"/>
                </a:schemeClr>
              </a:solidFill>
            </a:endParaRPr>
          </a:p>
        </p:txBody>
      </p:sp>
      <p:sp>
        <p:nvSpPr>
          <p:cNvPr id="47" name="CuadroTexto 46"/>
          <p:cNvSpPr txBox="1"/>
          <p:nvPr/>
        </p:nvSpPr>
        <p:spPr>
          <a:xfrm>
            <a:off x="4404416" y="1041643"/>
            <a:ext cx="1067436" cy="945258"/>
          </a:xfrm>
          <a:prstGeom prst="rect">
            <a:avLst/>
          </a:prstGeom>
          <a:solidFill>
            <a:schemeClr val="bg1"/>
          </a:solid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endParaRPr lang="es-ES" sz="825" dirty="0">
              <a:solidFill>
                <a:schemeClr val="bg2">
                  <a:lumMod val="25000"/>
                </a:schemeClr>
              </a:solidFill>
            </a:endParaRPr>
          </a:p>
        </p:txBody>
      </p:sp>
      <p:pic>
        <p:nvPicPr>
          <p:cNvPr id="48" name="Picture 8" descr="Cl@ve"/>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477153" y="1102136"/>
            <a:ext cx="994699" cy="202256"/>
          </a:xfrm>
          <a:prstGeom prst="rect">
            <a:avLst/>
          </a:prstGeom>
          <a:solidFill>
            <a:schemeClr val="bg1"/>
          </a:solidFill>
          <a:extLst/>
        </p:spPr>
      </p:pic>
      <p:pic>
        <p:nvPicPr>
          <p:cNvPr id="49" name="Picture 2" descr="Logo Registro Electrónico de Apoderamien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953" y="1374078"/>
            <a:ext cx="802225" cy="2375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2" descr="Resultado de imagen de oran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9702" y="1607896"/>
            <a:ext cx="765760" cy="3502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 name="Imagen 50"/>
          <p:cNvPicPr>
            <a:picLocks noChangeAspect="1"/>
          </p:cNvPicPr>
          <p:nvPr/>
        </p:nvPicPr>
        <p:blipFill>
          <a:blip r:embed="rId6"/>
          <a:stretch>
            <a:fillRect/>
          </a:stretch>
        </p:blipFill>
        <p:spPr>
          <a:xfrm>
            <a:off x="5726304" y="1850113"/>
            <a:ext cx="851078" cy="610429"/>
          </a:xfrm>
          <a:prstGeom prst="rect">
            <a:avLst/>
          </a:prstGeom>
        </p:spPr>
      </p:pic>
      <p:sp>
        <p:nvSpPr>
          <p:cNvPr id="54" name="CuadroTexto 53"/>
          <p:cNvSpPr txBox="1"/>
          <p:nvPr/>
        </p:nvSpPr>
        <p:spPr>
          <a:xfrm>
            <a:off x="5688618" y="2057841"/>
            <a:ext cx="926451" cy="411683"/>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endParaRPr lang="es-ES" sz="825" dirty="0">
              <a:solidFill>
                <a:schemeClr val="bg2">
                  <a:lumMod val="25000"/>
                </a:schemeClr>
              </a:solidFill>
            </a:endParaRPr>
          </a:p>
        </p:txBody>
      </p:sp>
      <p:pic>
        <p:nvPicPr>
          <p:cNvPr id="56" name="Picture 14" descr="Logo D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1116" y="1160679"/>
            <a:ext cx="1042876" cy="40767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upo 56"/>
          <p:cNvGrpSpPr/>
          <p:nvPr/>
        </p:nvGrpSpPr>
        <p:grpSpPr>
          <a:xfrm>
            <a:off x="3158981" y="1810391"/>
            <a:ext cx="927147" cy="487923"/>
            <a:chOff x="2764014" y="2020244"/>
            <a:chExt cx="927147" cy="487923"/>
          </a:xfrm>
        </p:grpSpPr>
        <p:sp>
          <p:nvSpPr>
            <p:cNvPr id="58" name="CuadroTexto 57"/>
            <p:cNvSpPr txBox="1"/>
            <p:nvPr/>
          </p:nvSpPr>
          <p:spPr>
            <a:xfrm>
              <a:off x="2764014" y="2020244"/>
              <a:ext cx="927147" cy="487923"/>
            </a:xfrm>
            <a:prstGeom prst="rect">
              <a:avLst/>
            </a:prstGeom>
            <a:solidFill>
              <a:schemeClr val="bg1"/>
            </a:solid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endParaRPr lang="es-ES" sz="825" dirty="0">
                <a:solidFill>
                  <a:schemeClr val="bg2">
                    <a:lumMod val="25000"/>
                  </a:schemeClr>
                </a:solidFill>
              </a:endParaRPr>
            </a:p>
          </p:txBody>
        </p:sp>
        <p:pic>
          <p:nvPicPr>
            <p:cNvPr id="59" name="Picture 2" descr="Logo Notifi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8277" y="2042780"/>
              <a:ext cx="885028" cy="44439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0" name="Conector recto de flecha 59"/>
          <p:cNvCxnSpPr>
            <a:endCxn id="58" idx="0"/>
          </p:cNvCxnSpPr>
          <p:nvPr/>
        </p:nvCxnSpPr>
        <p:spPr>
          <a:xfrm>
            <a:off x="3622554" y="1550433"/>
            <a:ext cx="1" cy="2599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189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3166642" y="1886805"/>
            <a:ext cx="3076310" cy="289200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400" dirty="0" smtClean="0">
                <a:solidFill>
                  <a:schemeClr val="dk1"/>
                </a:solidFill>
              </a:rPr>
              <a:t>SANDRA</a:t>
            </a:r>
          </a:p>
          <a:p>
            <a:pPr algn="ctr"/>
            <a:r>
              <a:rPr lang="es-ES" sz="1400" dirty="0">
                <a:solidFill>
                  <a:schemeClr val="tx2">
                    <a:lumMod val="50000"/>
                  </a:schemeClr>
                </a:solidFill>
              </a:rPr>
              <a:t>Gestión de Expedientes en Trámite (SGDE)</a:t>
            </a:r>
          </a:p>
          <a:p>
            <a:pPr algn="ctr"/>
            <a:endParaRPr lang="es-ES" sz="1400" dirty="0">
              <a:solidFill>
                <a:schemeClr val="dk1"/>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2" name="Rectángulo 21"/>
          <p:cNvSpPr/>
          <p:nvPr/>
        </p:nvSpPr>
        <p:spPr>
          <a:xfrm>
            <a:off x="7104140" y="1210613"/>
            <a:ext cx="896860" cy="440719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900" dirty="0">
                <a:solidFill>
                  <a:schemeClr val="tx1"/>
                </a:solidFill>
              </a:rPr>
              <a:t>CONSEJERIAS, ORGANISMOS Y ENTES</a:t>
            </a:r>
          </a:p>
          <a:p>
            <a:pPr algn="ctr"/>
            <a:endParaRPr lang="es-ES_tradnl" sz="1050" dirty="0">
              <a:solidFill>
                <a:schemeClr val="tx1"/>
              </a:solidFill>
            </a:endParaRPr>
          </a:p>
          <a:p>
            <a:pPr algn="ctr"/>
            <a:endParaRPr lang="es-ES_tradnl" sz="1050" dirty="0">
              <a:solidFill>
                <a:schemeClr val="tx1"/>
              </a:solidFill>
            </a:endParaRPr>
          </a:p>
          <a:p>
            <a:pPr algn="ctr"/>
            <a:endParaRPr lang="es-ES_tradnl" sz="1050" dirty="0">
              <a:solidFill>
                <a:schemeClr val="tx1"/>
              </a:solidFill>
            </a:endParaRPr>
          </a:p>
          <a:p>
            <a:pPr algn="ctr"/>
            <a:endParaRPr lang="es-ES" sz="1050" dirty="0">
              <a:solidFill>
                <a:schemeClr val="tx1"/>
              </a:solidFill>
            </a:endParaRPr>
          </a:p>
        </p:txBody>
      </p:sp>
      <p:sp>
        <p:nvSpPr>
          <p:cNvPr id="17" name="Rectángulo 16"/>
          <p:cNvSpPr/>
          <p:nvPr/>
        </p:nvSpPr>
        <p:spPr>
          <a:xfrm>
            <a:off x="7214801" y="175746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C1</a:t>
            </a:r>
            <a:endParaRPr lang="es-ES" sz="1000" dirty="0">
              <a:solidFill>
                <a:schemeClr val="bg2">
                  <a:lumMod val="10000"/>
                </a:schemeClr>
              </a:solidFill>
            </a:endParaRPr>
          </a:p>
        </p:txBody>
      </p:sp>
      <p:sp>
        <p:nvSpPr>
          <p:cNvPr id="18" name="Rectángulo 17"/>
          <p:cNvSpPr/>
          <p:nvPr/>
        </p:nvSpPr>
        <p:spPr>
          <a:xfrm>
            <a:off x="7214801" y="236070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C2</a:t>
            </a:r>
            <a:endParaRPr lang="es-ES" sz="1000" dirty="0">
              <a:solidFill>
                <a:schemeClr val="bg2">
                  <a:lumMod val="10000"/>
                </a:schemeClr>
              </a:solidFill>
            </a:endParaRPr>
          </a:p>
        </p:txBody>
      </p:sp>
      <p:sp>
        <p:nvSpPr>
          <p:cNvPr id="19" name="Rectángulo 18"/>
          <p:cNvSpPr/>
          <p:nvPr/>
        </p:nvSpPr>
        <p:spPr>
          <a:xfrm>
            <a:off x="7214801" y="298298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a:t>
            </a:r>
            <a:endParaRPr lang="es-ES" sz="1000" dirty="0">
              <a:solidFill>
                <a:schemeClr val="bg2">
                  <a:lumMod val="10000"/>
                </a:schemeClr>
              </a:solidFill>
            </a:endParaRPr>
          </a:p>
        </p:txBody>
      </p:sp>
      <p:sp>
        <p:nvSpPr>
          <p:cNvPr id="20" name="Rectángulo 19"/>
          <p:cNvSpPr/>
          <p:nvPr/>
        </p:nvSpPr>
        <p:spPr>
          <a:xfrm>
            <a:off x="7214800" y="3605262"/>
            <a:ext cx="654843"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C3bis</a:t>
            </a:r>
            <a:endParaRPr lang="es-ES" sz="1000" dirty="0">
              <a:solidFill>
                <a:schemeClr val="bg2">
                  <a:lumMod val="10000"/>
                </a:schemeClr>
              </a:solidFill>
            </a:endParaRPr>
          </a:p>
        </p:txBody>
      </p:sp>
      <p:sp>
        <p:nvSpPr>
          <p:cNvPr id="23" name="Rectángulo 22"/>
          <p:cNvSpPr/>
          <p:nvPr/>
        </p:nvSpPr>
        <p:spPr>
          <a:xfrm>
            <a:off x="7260044" y="5012795"/>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err="1" smtClean="0">
                <a:solidFill>
                  <a:schemeClr val="bg2">
                    <a:lumMod val="10000"/>
                  </a:schemeClr>
                </a:solidFill>
              </a:rPr>
              <a:t>Cn</a:t>
            </a:r>
            <a:endParaRPr lang="es-ES" sz="1000" dirty="0">
              <a:solidFill>
                <a:schemeClr val="bg2">
                  <a:lumMod val="10000"/>
                </a:schemeClr>
              </a:solidFill>
            </a:endParaRPr>
          </a:p>
        </p:txBody>
      </p:sp>
      <p:grpSp>
        <p:nvGrpSpPr>
          <p:cNvPr id="29" name="Grupo 28"/>
          <p:cNvGrpSpPr/>
          <p:nvPr/>
        </p:nvGrpSpPr>
        <p:grpSpPr>
          <a:xfrm>
            <a:off x="3955291" y="3400500"/>
            <a:ext cx="1473122" cy="1136660"/>
            <a:chOff x="459588" y="3775150"/>
            <a:chExt cx="1810482" cy="1474689"/>
          </a:xfrm>
        </p:grpSpPr>
        <p:pic>
          <p:nvPicPr>
            <p:cNvPr id="30"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Flecha derecha 34"/>
          <p:cNvSpPr/>
          <p:nvPr/>
        </p:nvSpPr>
        <p:spPr>
          <a:xfrm>
            <a:off x="1474413" y="3059866"/>
            <a:ext cx="2321052" cy="257880"/>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0" name="Esquina doblada 9"/>
          <p:cNvSpPr/>
          <p:nvPr/>
        </p:nvSpPr>
        <p:spPr>
          <a:xfrm>
            <a:off x="2659125" y="2717800"/>
            <a:ext cx="831835" cy="1099241"/>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INTERESADO</a:t>
            </a:r>
            <a:endParaRPr lang="es-ES" sz="700" dirty="0">
              <a:solidFill>
                <a:schemeClr val="tx1"/>
              </a:solidFill>
            </a:endParaRPr>
          </a:p>
        </p:txBody>
      </p:sp>
      <p:sp>
        <p:nvSpPr>
          <p:cNvPr id="36" name="Flecha derecha 35"/>
          <p:cNvSpPr/>
          <p:nvPr/>
        </p:nvSpPr>
        <p:spPr>
          <a:xfrm flipH="1">
            <a:off x="5464418" y="3074929"/>
            <a:ext cx="1639721" cy="257881"/>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9" name="Esquina doblada 8"/>
          <p:cNvSpPr/>
          <p:nvPr/>
        </p:nvSpPr>
        <p:spPr>
          <a:xfrm>
            <a:off x="5820205" y="2800969"/>
            <a:ext cx="839776" cy="1032340"/>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ADMINISTRACIÓN</a:t>
            </a:r>
            <a:endParaRPr lang="es-ES" sz="700" dirty="0">
              <a:solidFill>
                <a:schemeClr val="tx1"/>
              </a:solidFill>
            </a:endParaRPr>
          </a:p>
        </p:txBody>
      </p:sp>
      <p:sp>
        <p:nvSpPr>
          <p:cNvPr id="27" name="Rectángulo 26"/>
          <p:cNvSpPr/>
          <p:nvPr/>
        </p:nvSpPr>
        <p:spPr>
          <a:xfrm>
            <a:off x="1252061" y="2580835"/>
            <a:ext cx="1234759" cy="58453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SEDE ELECTRÓNICA</a:t>
            </a: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28" name="Rectángulo 27"/>
          <p:cNvSpPr/>
          <p:nvPr/>
        </p:nvSpPr>
        <p:spPr>
          <a:xfrm>
            <a:off x="1238883" y="3230718"/>
            <a:ext cx="1234760" cy="6491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REGISTRO PRESENCIAL</a:t>
            </a:r>
          </a:p>
          <a:p>
            <a:endParaRPr lang="es-ES_tradnl" sz="1050" dirty="0">
              <a:solidFill>
                <a:schemeClr val="bg2">
                  <a:lumMod val="10000"/>
                </a:schemeClr>
              </a:solidFill>
            </a:endParaRPr>
          </a:p>
          <a:p>
            <a:endParaRPr lang="es-ES_tradnl" sz="1050" dirty="0" smtClean="0">
              <a:solidFill>
                <a:schemeClr val="bg2">
                  <a:lumMod val="10000"/>
                </a:schemeClr>
              </a:solidFill>
            </a:endParaRPr>
          </a:p>
          <a:p>
            <a:endParaRPr lang="es-ES_tradnl" sz="1050" dirty="0">
              <a:solidFill>
                <a:schemeClr val="bg2">
                  <a:lumMod val="10000"/>
                </a:schemeClr>
              </a:solidFill>
            </a:endParaRPr>
          </a:p>
          <a:p>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34" name="CuadroTexto 33"/>
          <p:cNvSpPr txBox="1"/>
          <p:nvPr/>
        </p:nvSpPr>
        <p:spPr>
          <a:xfrm>
            <a:off x="3765016" y="1176325"/>
            <a:ext cx="1879754" cy="41028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100" dirty="0" smtClean="0">
                <a:solidFill>
                  <a:schemeClr val="bg2">
                    <a:lumMod val="25000"/>
                  </a:schemeClr>
                </a:solidFill>
              </a:rPr>
              <a:t>Relación con el resto de los servicios </a:t>
            </a:r>
            <a:r>
              <a:rPr lang="es-ES_tradnl" sz="1100" b="1" dirty="0" smtClean="0">
                <a:solidFill>
                  <a:schemeClr val="bg2">
                    <a:lumMod val="25000"/>
                  </a:schemeClr>
                </a:solidFill>
              </a:rPr>
              <a:t>Internos</a:t>
            </a:r>
            <a:r>
              <a:rPr lang="es-ES_tradnl" sz="1100" dirty="0" smtClean="0">
                <a:solidFill>
                  <a:schemeClr val="bg2">
                    <a:lumMod val="25000"/>
                  </a:schemeClr>
                </a:solidFill>
              </a:rPr>
              <a:t> o </a:t>
            </a:r>
            <a:r>
              <a:rPr lang="es-ES_tradnl" sz="1100" b="1" dirty="0" smtClean="0">
                <a:solidFill>
                  <a:schemeClr val="bg2">
                    <a:lumMod val="25000"/>
                  </a:schemeClr>
                </a:solidFill>
              </a:rPr>
              <a:t>Externos</a:t>
            </a:r>
            <a:endParaRPr lang="es-ES" sz="1100" b="1" dirty="0">
              <a:solidFill>
                <a:schemeClr val="bg2">
                  <a:lumMod val="25000"/>
                </a:schemeClr>
              </a:solidFill>
            </a:endParaRPr>
          </a:p>
        </p:txBody>
      </p:sp>
      <p:sp>
        <p:nvSpPr>
          <p:cNvPr id="37" name="Flecha arriba y abajo 36"/>
          <p:cNvSpPr/>
          <p:nvPr/>
        </p:nvSpPr>
        <p:spPr>
          <a:xfrm>
            <a:off x="4529188" y="1627466"/>
            <a:ext cx="337415" cy="604061"/>
          </a:xfrm>
          <a:prstGeom prst="upDown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Picture 10" descr="https://pre-directorio3.redsara.es/directorioApp/img/logoD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770" y="4091001"/>
            <a:ext cx="936456" cy="329917"/>
          </a:xfrm>
          <a:prstGeom prst="rect">
            <a:avLst/>
          </a:prstGeom>
          <a:noFill/>
          <a:extLst>
            <a:ext uri="{909E8E84-426E-40DD-AFC4-6F175D3DCCD1}">
              <a14:hiddenFill xmlns:a14="http://schemas.microsoft.com/office/drawing/2010/main">
                <a:solidFill>
                  <a:srgbClr val="FFFFFF"/>
                </a:solidFill>
              </a14:hiddenFill>
            </a:ext>
          </a:extLst>
        </p:spPr>
      </p:pic>
      <p:sp>
        <p:nvSpPr>
          <p:cNvPr id="25" name="Rectángulo 24"/>
          <p:cNvSpPr/>
          <p:nvPr/>
        </p:nvSpPr>
        <p:spPr>
          <a:xfrm>
            <a:off x="5647757" y="4420918"/>
            <a:ext cx="933469" cy="3953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smtClean="0">
                <a:solidFill>
                  <a:schemeClr val="accent1">
                    <a:lumMod val="50000"/>
                  </a:schemeClr>
                </a:solidFill>
              </a:rPr>
              <a:t>ESTRUCTURA CARM</a:t>
            </a:r>
            <a:endParaRPr lang="es-ES" sz="1000" b="1" dirty="0">
              <a:solidFill>
                <a:schemeClr val="accent1">
                  <a:lumMod val="50000"/>
                </a:schemeClr>
              </a:solidFill>
            </a:endParaRPr>
          </a:p>
        </p:txBody>
      </p:sp>
      <p:grpSp>
        <p:nvGrpSpPr>
          <p:cNvPr id="40" name="Grupo 39"/>
          <p:cNvGrpSpPr/>
          <p:nvPr/>
        </p:nvGrpSpPr>
        <p:grpSpPr>
          <a:xfrm>
            <a:off x="2869574" y="4135111"/>
            <a:ext cx="821007" cy="304948"/>
            <a:chOff x="3015330" y="4385770"/>
            <a:chExt cx="821007" cy="304948"/>
          </a:xfrm>
        </p:grpSpPr>
        <p:sp>
          <p:nvSpPr>
            <p:cNvPr id="41" name="CuadroTexto 40"/>
            <p:cNvSpPr txBox="1"/>
            <p:nvPr/>
          </p:nvSpPr>
          <p:spPr>
            <a:xfrm>
              <a:off x="3015330" y="4385770"/>
              <a:ext cx="821007" cy="304948"/>
            </a:xfrm>
            <a:prstGeom prst="rect">
              <a:avLst/>
            </a:prstGeom>
            <a:solidFill>
              <a:schemeClr val="bg1"/>
            </a:solid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endParaRPr lang="es-ES" sz="825" dirty="0">
                <a:solidFill>
                  <a:schemeClr val="bg2">
                    <a:lumMod val="25000"/>
                  </a:schemeClr>
                </a:solidFill>
              </a:endParaRPr>
            </a:p>
          </p:txBody>
        </p:sp>
        <p:pic>
          <p:nvPicPr>
            <p:cNvPr id="42" name="Picture 16" descr="Sistema de Información Administrati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421" y="4421026"/>
              <a:ext cx="734497" cy="226754"/>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Imagen 42"/>
          <p:cNvPicPr>
            <a:picLocks noChangeAspect="1"/>
          </p:cNvPicPr>
          <p:nvPr/>
        </p:nvPicPr>
        <p:blipFill>
          <a:blip r:embed="rId5"/>
          <a:stretch>
            <a:fillRect/>
          </a:stretch>
        </p:blipFill>
        <p:spPr>
          <a:xfrm>
            <a:off x="3117171" y="4655208"/>
            <a:ext cx="1174247" cy="270014"/>
          </a:xfrm>
          <a:prstGeom prst="rect">
            <a:avLst/>
          </a:prstGeom>
        </p:spPr>
      </p:pic>
      <p:sp>
        <p:nvSpPr>
          <p:cNvPr id="45" name="CuadroTexto 44"/>
          <p:cNvSpPr txBox="1"/>
          <p:nvPr/>
        </p:nvSpPr>
        <p:spPr>
          <a:xfrm>
            <a:off x="4559084" y="4721107"/>
            <a:ext cx="821007" cy="304948"/>
          </a:xfrm>
          <a:prstGeom prst="rect">
            <a:avLst/>
          </a:prstGeom>
          <a:solidFill>
            <a:schemeClr val="bg1"/>
          </a:solid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400" b="1" dirty="0" smtClean="0">
                <a:solidFill>
                  <a:schemeClr val="bg1">
                    <a:lumMod val="50000"/>
                  </a:schemeClr>
                </a:solidFill>
              </a:rPr>
              <a:t>DUMAS</a:t>
            </a:r>
            <a:endParaRPr lang="es-ES" sz="825" b="1" dirty="0">
              <a:solidFill>
                <a:schemeClr val="bg1">
                  <a:lumMod val="50000"/>
                </a:schemeClr>
              </a:solidFill>
            </a:endParaRPr>
          </a:p>
        </p:txBody>
      </p:sp>
    </p:spTree>
    <p:extLst>
      <p:ext uri="{BB962C8B-B14F-4D97-AF65-F5344CB8AC3E}">
        <p14:creationId xmlns:p14="http://schemas.microsoft.com/office/powerpoint/2010/main" val="1081134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lecha abajo 37"/>
          <p:cNvSpPr/>
          <p:nvPr/>
        </p:nvSpPr>
        <p:spPr>
          <a:xfrm rot="20088673">
            <a:off x="5231290" y="4656061"/>
            <a:ext cx="318105" cy="408146"/>
          </a:xfrm>
          <a:prstGeom prst="down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3166642" y="1886805"/>
            <a:ext cx="3076310" cy="289200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400" dirty="0" smtClean="0">
                <a:solidFill>
                  <a:schemeClr val="dk1"/>
                </a:solidFill>
              </a:rPr>
              <a:t>SANDRA</a:t>
            </a:r>
          </a:p>
          <a:p>
            <a:pPr algn="ctr"/>
            <a:r>
              <a:rPr lang="es-ES" sz="1400" dirty="0">
                <a:solidFill>
                  <a:schemeClr val="tx2">
                    <a:lumMod val="50000"/>
                  </a:schemeClr>
                </a:solidFill>
              </a:rPr>
              <a:t>Gestión de Expedientes en Trámite (SGDE)</a:t>
            </a:r>
          </a:p>
          <a:p>
            <a:pPr algn="ctr"/>
            <a:endParaRPr lang="es-ES" sz="1400" dirty="0">
              <a:solidFill>
                <a:schemeClr val="dk1"/>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2" name="Rectángulo 21"/>
          <p:cNvSpPr/>
          <p:nvPr/>
        </p:nvSpPr>
        <p:spPr>
          <a:xfrm>
            <a:off x="7104140" y="1210613"/>
            <a:ext cx="896860" cy="440719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900" dirty="0">
                <a:solidFill>
                  <a:schemeClr val="tx1"/>
                </a:solidFill>
              </a:rPr>
              <a:t>CONSEJERIAS, ORGANISMOS Y ENTES</a:t>
            </a:r>
          </a:p>
          <a:p>
            <a:pPr algn="ctr"/>
            <a:endParaRPr lang="es-ES_tradnl" sz="1050" dirty="0">
              <a:solidFill>
                <a:schemeClr val="tx1"/>
              </a:solidFill>
            </a:endParaRPr>
          </a:p>
          <a:p>
            <a:pPr algn="ctr"/>
            <a:endParaRPr lang="es-ES_tradnl" sz="1050" dirty="0">
              <a:solidFill>
                <a:schemeClr val="tx1"/>
              </a:solidFill>
            </a:endParaRPr>
          </a:p>
          <a:p>
            <a:pPr algn="ctr"/>
            <a:endParaRPr lang="es-ES_tradnl" sz="1050" dirty="0">
              <a:solidFill>
                <a:schemeClr val="tx1"/>
              </a:solidFill>
            </a:endParaRPr>
          </a:p>
          <a:p>
            <a:pPr algn="ctr"/>
            <a:endParaRPr lang="es-ES" sz="1050" dirty="0">
              <a:solidFill>
                <a:schemeClr val="tx1"/>
              </a:solidFill>
            </a:endParaRPr>
          </a:p>
        </p:txBody>
      </p:sp>
      <p:sp>
        <p:nvSpPr>
          <p:cNvPr id="17" name="Rectángulo 16"/>
          <p:cNvSpPr/>
          <p:nvPr/>
        </p:nvSpPr>
        <p:spPr>
          <a:xfrm>
            <a:off x="7214801" y="175746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C1</a:t>
            </a:r>
            <a:endParaRPr lang="es-ES" sz="1000" dirty="0">
              <a:solidFill>
                <a:schemeClr val="bg2">
                  <a:lumMod val="10000"/>
                </a:schemeClr>
              </a:solidFill>
            </a:endParaRPr>
          </a:p>
        </p:txBody>
      </p:sp>
      <p:sp>
        <p:nvSpPr>
          <p:cNvPr id="18" name="Rectángulo 17"/>
          <p:cNvSpPr/>
          <p:nvPr/>
        </p:nvSpPr>
        <p:spPr>
          <a:xfrm>
            <a:off x="7214801" y="236070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C2</a:t>
            </a:r>
            <a:endParaRPr lang="es-ES" sz="1000" dirty="0">
              <a:solidFill>
                <a:schemeClr val="bg2">
                  <a:lumMod val="10000"/>
                </a:schemeClr>
              </a:solidFill>
            </a:endParaRPr>
          </a:p>
        </p:txBody>
      </p:sp>
      <p:sp>
        <p:nvSpPr>
          <p:cNvPr id="19" name="Rectángulo 18"/>
          <p:cNvSpPr/>
          <p:nvPr/>
        </p:nvSpPr>
        <p:spPr>
          <a:xfrm>
            <a:off x="7214801" y="2982982"/>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a:t>
            </a:r>
            <a:endParaRPr lang="es-ES" sz="1000" dirty="0">
              <a:solidFill>
                <a:schemeClr val="bg2">
                  <a:lumMod val="10000"/>
                </a:schemeClr>
              </a:solidFill>
            </a:endParaRPr>
          </a:p>
        </p:txBody>
      </p:sp>
      <p:sp>
        <p:nvSpPr>
          <p:cNvPr id="20" name="Rectángulo 19"/>
          <p:cNvSpPr/>
          <p:nvPr/>
        </p:nvSpPr>
        <p:spPr>
          <a:xfrm>
            <a:off x="7214800" y="3605262"/>
            <a:ext cx="654843"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C3bis</a:t>
            </a:r>
            <a:endParaRPr lang="es-ES" sz="1000" dirty="0">
              <a:solidFill>
                <a:schemeClr val="bg2">
                  <a:lumMod val="10000"/>
                </a:schemeClr>
              </a:solidFill>
            </a:endParaRPr>
          </a:p>
        </p:txBody>
      </p:sp>
      <p:sp>
        <p:nvSpPr>
          <p:cNvPr id="23" name="Rectángulo 22"/>
          <p:cNvSpPr/>
          <p:nvPr/>
        </p:nvSpPr>
        <p:spPr>
          <a:xfrm>
            <a:off x="7260044" y="5012795"/>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err="1" smtClean="0">
                <a:solidFill>
                  <a:schemeClr val="bg2">
                    <a:lumMod val="10000"/>
                  </a:schemeClr>
                </a:solidFill>
              </a:rPr>
              <a:t>Cn</a:t>
            </a:r>
            <a:endParaRPr lang="es-ES" sz="1000" dirty="0">
              <a:solidFill>
                <a:schemeClr val="bg2">
                  <a:lumMod val="10000"/>
                </a:schemeClr>
              </a:solidFill>
            </a:endParaRPr>
          </a:p>
        </p:txBody>
      </p:sp>
      <p:grpSp>
        <p:nvGrpSpPr>
          <p:cNvPr id="29" name="Grupo 28"/>
          <p:cNvGrpSpPr/>
          <p:nvPr/>
        </p:nvGrpSpPr>
        <p:grpSpPr>
          <a:xfrm>
            <a:off x="3955291" y="3400500"/>
            <a:ext cx="1473122" cy="1136660"/>
            <a:chOff x="459588" y="3775150"/>
            <a:chExt cx="1810482" cy="1474689"/>
          </a:xfrm>
        </p:grpSpPr>
        <p:pic>
          <p:nvPicPr>
            <p:cNvPr id="30"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plaanibal.com/image/image_gallery?uuid=e38fe501-4b10-4426-8525-2f5168093b30&amp;groupId=10416&amp;t=134209493225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Flecha derecha 34"/>
          <p:cNvSpPr/>
          <p:nvPr/>
        </p:nvSpPr>
        <p:spPr>
          <a:xfrm>
            <a:off x="1474413" y="3059866"/>
            <a:ext cx="2321052" cy="257880"/>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0" name="Esquina doblada 9"/>
          <p:cNvSpPr/>
          <p:nvPr/>
        </p:nvSpPr>
        <p:spPr>
          <a:xfrm>
            <a:off x="2659125" y="2717800"/>
            <a:ext cx="831835" cy="1099241"/>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INTERESADO</a:t>
            </a:r>
            <a:endParaRPr lang="es-ES" sz="700" dirty="0">
              <a:solidFill>
                <a:schemeClr val="tx1"/>
              </a:solidFill>
            </a:endParaRPr>
          </a:p>
        </p:txBody>
      </p:sp>
      <p:sp>
        <p:nvSpPr>
          <p:cNvPr id="36" name="Flecha derecha 35"/>
          <p:cNvSpPr/>
          <p:nvPr/>
        </p:nvSpPr>
        <p:spPr>
          <a:xfrm flipH="1">
            <a:off x="5464418" y="3074929"/>
            <a:ext cx="1639721" cy="257881"/>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9" name="Esquina doblada 8"/>
          <p:cNvSpPr/>
          <p:nvPr/>
        </p:nvSpPr>
        <p:spPr>
          <a:xfrm>
            <a:off x="5820205" y="2800969"/>
            <a:ext cx="839776" cy="1032340"/>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ADMINISTRACIÓN</a:t>
            </a:r>
            <a:endParaRPr lang="es-ES" sz="700" dirty="0">
              <a:solidFill>
                <a:schemeClr val="tx1"/>
              </a:solidFill>
            </a:endParaRPr>
          </a:p>
        </p:txBody>
      </p:sp>
      <p:sp>
        <p:nvSpPr>
          <p:cNvPr id="27" name="Rectángulo 26"/>
          <p:cNvSpPr/>
          <p:nvPr/>
        </p:nvSpPr>
        <p:spPr>
          <a:xfrm>
            <a:off x="1252061" y="2580835"/>
            <a:ext cx="1234759" cy="58453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SEDE ELECTRÓNICA</a:t>
            </a: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28" name="Rectángulo 27"/>
          <p:cNvSpPr/>
          <p:nvPr/>
        </p:nvSpPr>
        <p:spPr>
          <a:xfrm>
            <a:off x="1238883" y="3230718"/>
            <a:ext cx="1234760" cy="6491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REGISTRO PRESENCIAL</a:t>
            </a:r>
          </a:p>
          <a:p>
            <a:endParaRPr lang="es-ES_tradnl" sz="1050" dirty="0">
              <a:solidFill>
                <a:schemeClr val="bg2">
                  <a:lumMod val="10000"/>
                </a:schemeClr>
              </a:solidFill>
            </a:endParaRPr>
          </a:p>
          <a:p>
            <a:endParaRPr lang="es-ES_tradnl" sz="1050" dirty="0" smtClean="0">
              <a:solidFill>
                <a:schemeClr val="bg2">
                  <a:lumMod val="10000"/>
                </a:schemeClr>
              </a:solidFill>
            </a:endParaRPr>
          </a:p>
          <a:p>
            <a:endParaRPr lang="es-ES_tradnl" sz="1050" dirty="0">
              <a:solidFill>
                <a:schemeClr val="bg2">
                  <a:lumMod val="10000"/>
                </a:schemeClr>
              </a:solidFill>
            </a:endParaRPr>
          </a:p>
          <a:p>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34" name="CuadroTexto 33"/>
          <p:cNvSpPr txBox="1"/>
          <p:nvPr/>
        </p:nvSpPr>
        <p:spPr>
          <a:xfrm>
            <a:off x="3765016" y="1176325"/>
            <a:ext cx="1879754" cy="41028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100" dirty="0" smtClean="0">
                <a:solidFill>
                  <a:schemeClr val="bg2">
                    <a:lumMod val="25000"/>
                  </a:schemeClr>
                </a:solidFill>
              </a:rPr>
              <a:t>Relación con el resto de los servicios </a:t>
            </a:r>
            <a:r>
              <a:rPr lang="es-ES_tradnl" sz="1100" b="1" dirty="0" smtClean="0">
                <a:solidFill>
                  <a:schemeClr val="bg2">
                    <a:lumMod val="25000"/>
                  </a:schemeClr>
                </a:solidFill>
              </a:rPr>
              <a:t>Internos</a:t>
            </a:r>
            <a:r>
              <a:rPr lang="es-ES_tradnl" sz="1100" dirty="0" smtClean="0">
                <a:solidFill>
                  <a:schemeClr val="bg2">
                    <a:lumMod val="25000"/>
                  </a:schemeClr>
                </a:solidFill>
              </a:rPr>
              <a:t> o </a:t>
            </a:r>
            <a:r>
              <a:rPr lang="es-ES_tradnl" sz="1100" b="1" dirty="0" smtClean="0">
                <a:solidFill>
                  <a:schemeClr val="bg2">
                    <a:lumMod val="25000"/>
                  </a:schemeClr>
                </a:solidFill>
              </a:rPr>
              <a:t>Externos</a:t>
            </a:r>
            <a:endParaRPr lang="es-ES" sz="1100" b="1" dirty="0">
              <a:solidFill>
                <a:schemeClr val="bg2">
                  <a:lumMod val="25000"/>
                </a:schemeClr>
              </a:solidFill>
            </a:endParaRPr>
          </a:p>
        </p:txBody>
      </p:sp>
      <p:sp>
        <p:nvSpPr>
          <p:cNvPr id="37" name="Flecha arriba y abajo 36"/>
          <p:cNvSpPr/>
          <p:nvPr/>
        </p:nvSpPr>
        <p:spPr>
          <a:xfrm>
            <a:off x="4529188" y="1627466"/>
            <a:ext cx="337415" cy="604061"/>
          </a:xfrm>
          <a:prstGeom prst="upDown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4" name="Grupo 23"/>
          <p:cNvGrpSpPr/>
          <p:nvPr/>
        </p:nvGrpSpPr>
        <p:grpSpPr>
          <a:xfrm>
            <a:off x="5150611" y="5070314"/>
            <a:ext cx="1544769" cy="1254988"/>
            <a:chOff x="7460067" y="3242661"/>
            <a:chExt cx="1544769" cy="1254988"/>
          </a:xfrm>
        </p:grpSpPr>
        <p:sp>
          <p:nvSpPr>
            <p:cNvPr id="25" name="208 CuadroTexto"/>
            <p:cNvSpPr txBox="1">
              <a:spLocks noChangeArrowheads="1"/>
            </p:cNvSpPr>
            <p:nvPr/>
          </p:nvSpPr>
          <p:spPr bwMode="auto">
            <a:xfrm>
              <a:off x="7563659" y="3660934"/>
              <a:ext cx="1328821" cy="646331"/>
            </a:xfrm>
            <a:prstGeom prst="rect">
              <a:avLst/>
            </a:prstGeom>
            <a:solidFill>
              <a:schemeClr val="bg2">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s-ES_tradnl" sz="900" b="1" dirty="0" smtClean="0">
                  <a:solidFill>
                    <a:schemeClr val="tx2"/>
                  </a:solidFill>
                </a:rPr>
                <a:t>ARCHIVO REGIONAL</a:t>
              </a:r>
            </a:p>
            <a:p>
              <a:pPr algn="ctr" eaLnBrk="1" hangingPunct="1"/>
              <a:r>
                <a:rPr lang="es-ES" sz="900" dirty="0">
                  <a:solidFill>
                    <a:schemeClr val="tx2">
                      <a:lumMod val="50000"/>
                    </a:schemeClr>
                  </a:solidFill>
                </a:rPr>
                <a:t>Gestión de Expedientes Archivados </a:t>
              </a:r>
              <a:br>
                <a:rPr lang="es-ES" sz="900" dirty="0">
                  <a:solidFill>
                    <a:schemeClr val="tx2">
                      <a:lumMod val="50000"/>
                    </a:schemeClr>
                  </a:solidFill>
                </a:rPr>
              </a:br>
              <a:r>
                <a:rPr lang="es-ES" sz="900" dirty="0">
                  <a:solidFill>
                    <a:schemeClr val="tx2">
                      <a:lumMod val="50000"/>
                    </a:schemeClr>
                  </a:solidFill>
                </a:rPr>
                <a:t>(SGDA</a:t>
              </a:r>
              <a:r>
                <a:rPr lang="es-ES" sz="900" dirty="0" smtClean="0">
                  <a:solidFill>
                    <a:schemeClr val="tx2">
                      <a:lumMod val="50000"/>
                    </a:schemeClr>
                  </a:solidFill>
                </a:rPr>
                <a:t>)</a:t>
              </a:r>
              <a:endParaRPr lang="es-ES" sz="900" dirty="0">
                <a:solidFill>
                  <a:schemeClr val="tx2">
                    <a:lumMod val="50000"/>
                  </a:schemeClr>
                </a:solidFill>
              </a:endParaRPr>
            </a:p>
          </p:txBody>
        </p:sp>
        <p:pic>
          <p:nvPicPr>
            <p:cNvPr id="26" name="Picture 2" descr="logoArchive"/>
            <p:cNvPicPr>
              <a:picLocks noChangeAspect="1" noChangeArrowheads="1"/>
            </p:cNvPicPr>
            <p:nvPr/>
          </p:nvPicPr>
          <p:blipFill>
            <a:blip r:embed="rId3" cstate="print"/>
            <a:srcRect/>
            <a:stretch>
              <a:fillRect/>
            </a:stretch>
          </p:blipFill>
          <p:spPr bwMode="auto">
            <a:xfrm>
              <a:off x="7563659" y="3242661"/>
              <a:ext cx="1289980" cy="378394"/>
            </a:xfrm>
            <a:prstGeom prst="rect">
              <a:avLst/>
            </a:prstGeom>
            <a:noFill/>
            <a:ln w="9525">
              <a:noFill/>
              <a:miter lim="800000"/>
              <a:headEnd/>
              <a:tailEnd/>
            </a:ln>
          </p:spPr>
        </p:pic>
        <p:sp>
          <p:nvSpPr>
            <p:cNvPr id="33" name="Rectángulo 32"/>
            <p:cNvSpPr/>
            <p:nvPr/>
          </p:nvSpPr>
          <p:spPr>
            <a:xfrm>
              <a:off x="7460067" y="3242661"/>
              <a:ext cx="1544769" cy="125498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000" dirty="0" smtClean="0">
                <a:solidFill>
                  <a:schemeClr val="bg1">
                    <a:lumMod val="50000"/>
                  </a:schemeClr>
                </a:solidFill>
              </a:endParaRPr>
            </a:p>
          </p:txBody>
        </p:sp>
      </p:grpSp>
      <p:sp>
        <p:nvSpPr>
          <p:cNvPr id="40" name="Flecha abajo 39"/>
          <p:cNvSpPr/>
          <p:nvPr/>
        </p:nvSpPr>
        <p:spPr>
          <a:xfrm rot="822385">
            <a:off x="4239303" y="4748200"/>
            <a:ext cx="318105" cy="408146"/>
          </a:xfrm>
          <a:prstGeom prst="down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1" name="Grupo 40"/>
          <p:cNvGrpSpPr/>
          <p:nvPr/>
        </p:nvGrpSpPr>
        <p:grpSpPr>
          <a:xfrm>
            <a:off x="2713564" y="4650602"/>
            <a:ext cx="621740" cy="403265"/>
            <a:chOff x="229986" y="4778814"/>
            <a:chExt cx="621740" cy="403265"/>
          </a:xfrm>
        </p:grpSpPr>
        <p:pic>
          <p:nvPicPr>
            <p:cNvPr id="42" name="Picture 8" descr="Logo SIR/OR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968" y="4792221"/>
              <a:ext cx="501777" cy="358223"/>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42"/>
            <p:cNvSpPr txBox="1"/>
            <p:nvPr/>
          </p:nvSpPr>
          <p:spPr>
            <a:xfrm>
              <a:off x="229986" y="4778814"/>
              <a:ext cx="621740" cy="403265"/>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endParaRPr lang="es-ES" sz="825" dirty="0">
                <a:solidFill>
                  <a:schemeClr val="bg2">
                    <a:lumMod val="25000"/>
                  </a:schemeClr>
                </a:solidFill>
              </a:endParaRPr>
            </a:p>
          </p:txBody>
        </p:sp>
      </p:grpSp>
      <p:sp>
        <p:nvSpPr>
          <p:cNvPr id="44" name="Flecha abajo 43"/>
          <p:cNvSpPr/>
          <p:nvPr/>
        </p:nvSpPr>
        <p:spPr>
          <a:xfrm rot="2392999">
            <a:off x="3343779" y="4325196"/>
            <a:ext cx="318105" cy="408146"/>
          </a:xfrm>
          <a:prstGeom prst="down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Resultado de imagen de ministerio justic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5464" y="5279897"/>
            <a:ext cx="996821" cy="59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344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40387" y="938969"/>
            <a:ext cx="2757612" cy="1963196"/>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 name="Rectángulo 1"/>
          <p:cNvSpPr/>
          <p:nvPr/>
        </p:nvSpPr>
        <p:spPr>
          <a:xfrm>
            <a:off x="611107" y="2249875"/>
            <a:ext cx="1088760" cy="430887"/>
          </a:xfrm>
          <a:prstGeom prst="rect">
            <a:avLst/>
          </a:prstGeom>
        </p:spPr>
        <p:txBody>
          <a:bodyPr wrap="none">
            <a:spAutoFit/>
          </a:bodyPr>
          <a:lstStyle/>
          <a:p>
            <a:r>
              <a:rPr lang="es-ES_tradnl" sz="1100" b="1" dirty="0" smtClean="0">
                <a:solidFill>
                  <a:srgbClr val="2E74B5"/>
                </a:solidFill>
                <a:latin typeface="Calibri" panose="020F0502020204030204" pitchFamily="34" charset="0"/>
                <a:ea typeface="Calibri" panose="020F0502020204030204" pitchFamily="34" charset="0"/>
                <a:cs typeface="Times New Roman" panose="02020603050405020304" pitchFamily="18" charset="0"/>
              </a:rPr>
              <a:t>xmlControl.xml</a:t>
            </a:r>
          </a:p>
          <a:p>
            <a:r>
              <a:rPr lang="es-ES_tradnl" sz="1100" b="1" dirty="0" smtClean="0">
                <a:solidFill>
                  <a:srgbClr val="2E74B5"/>
                </a:solidFill>
                <a:latin typeface="Calibri" panose="020F0502020204030204" pitchFamily="34" charset="0"/>
                <a:cs typeface="Times New Roman" panose="02020603050405020304" pitchFamily="18" charset="0"/>
              </a:rPr>
              <a:t>formulario.pdf</a:t>
            </a:r>
            <a:endParaRPr lang="es-ES" sz="1100" dirty="0"/>
          </a:p>
        </p:txBody>
      </p:sp>
      <p:sp>
        <p:nvSpPr>
          <p:cNvPr id="37" name="Elipse 36"/>
          <p:cNvSpPr/>
          <p:nvPr/>
        </p:nvSpPr>
        <p:spPr>
          <a:xfrm>
            <a:off x="6460065" y="2190174"/>
            <a:ext cx="2040467" cy="2012606"/>
          </a:xfrm>
          <a:prstGeom prst="ellipse">
            <a:avLst/>
          </a:prstGeom>
          <a:solidFill>
            <a:schemeClr val="bg1"/>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200" dirty="0" smtClean="0">
                <a:solidFill>
                  <a:schemeClr val="bg1">
                    <a:lumMod val="50000"/>
                  </a:schemeClr>
                </a:solidFill>
                <a:latin typeface="Aharoni" panose="02010803020104030203" pitchFamily="2" charset="-79"/>
                <a:cs typeface="Aharoni" panose="02010803020104030203" pitchFamily="2" charset="-79"/>
              </a:rPr>
              <a:t>SANDRA</a:t>
            </a:r>
          </a:p>
          <a:p>
            <a:pPr algn="ctr"/>
            <a:r>
              <a:rPr lang="es-ES" sz="900" dirty="0">
                <a:solidFill>
                  <a:schemeClr val="tx2">
                    <a:lumMod val="50000"/>
                  </a:schemeClr>
                </a:solidFill>
              </a:rPr>
              <a:t>Gestión de Expedientes en Trámite (SGDE)</a:t>
            </a:r>
          </a:p>
          <a:p>
            <a:pPr algn="ctr"/>
            <a:endParaRPr lang="es-ES" sz="900" dirty="0">
              <a:solidFill>
                <a:schemeClr val="dk1"/>
              </a:solidFill>
            </a:endParaRPr>
          </a:p>
        </p:txBody>
      </p:sp>
      <p:grpSp>
        <p:nvGrpSpPr>
          <p:cNvPr id="41" name="Grupo 40"/>
          <p:cNvGrpSpPr/>
          <p:nvPr/>
        </p:nvGrpSpPr>
        <p:grpSpPr>
          <a:xfrm>
            <a:off x="6900833" y="3077258"/>
            <a:ext cx="1048866" cy="800856"/>
            <a:chOff x="459588" y="3775150"/>
            <a:chExt cx="1810482" cy="1474689"/>
          </a:xfrm>
        </p:grpSpPr>
        <p:pic>
          <p:nvPicPr>
            <p:cNvPr id="42"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ctángulo 45"/>
          <p:cNvSpPr/>
          <p:nvPr/>
        </p:nvSpPr>
        <p:spPr>
          <a:xfrm>
            <a:off x="4713918" y="2876228"/>
            <a:ext cx="1849697" cy="87659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smtClean="0">
                <a:solidFill>
                  <a:srgbClr val="FF0000"/>
                </a:solidFill>
              </a:rPr>
              <a:t>PRESENTADOR</a:t>
            </a:r>
          </a:p>
          <a:p>
            <a:pPr marL="171450" indent="-171450">
              <a:buFont typeface="Arial" panose="020B0604020202020204" pitchFamily="34" charset="0"/>
              <a:buChar char="•"/>
            </a:pPr>
            <a:r>
              <a:rPr lang="es-ES_tradnl" sz="800" dirty="0" smtClean="0">
                <a:solidFill>
                  <a:schemeClr val="bg1">
                    <a:lumMod val="50000"/>
                  </a:schemeClr>
                </a:solidFill>
              </a:rPr>
              <a:t>AUTENTICACION/ REPRESENTACION</a:t>
            </a:r>
          </a:p>
          <a:p>
            <a:pPr marL="171450" indent="-171450">
              <a:buFont typeface="Arial" panose="020B0604020202020204" pitchFamily="34" charset="0"/>
              <a:buChar char="•"/>
            </a:pPr>
            <a:r>
              <a:rPr lang="es-ES_tradnl" sz="800" dirty="0" smtClean="0">
                <a:solidFill>
                  <a:schemeClr val="bg1">
                    <a:lumMod val="50000"/>
                  </a:schemeClr>
                </a:solidFill>
              </a:rPr>
              <a:t>COMUNICACIÓN / NOTIFICACIÓN</a:t>
            </a:r>
          </a:p>
          <a:p>
            <a:pPr marL="171450" indent="-171450">
              <a:buFont typeface="Arial" panose="020B0604020202020204" pitchFamily="34" charset="0"/>
              <a:buChar char="•"/>
            </a:pPr>
            <a:r>
              <a:rPr lang="es-ES_tradnl" sz="800" dirty="0" smtClean="0">
                <a:solidFill>
                  <a:schemeClr val="bg1">
                    <a:lumMod val="50000"/>
                  </a:schemeClr>
                </a:solidFill>
              </a:rPr>
              <a:t>ANEXOS</a:t>
            </a:r>
          </a:p>
          <a:p>
            <a:pPr marL="171450" indent="-171450">
              <a:buFont typeface="Arial" panose="020B0604020202020204" pitchFamily="34" charset="0"/>
              <a:buChar char="•"/>
            </a:pPr>
            <a:r>
              <a:rPr lang="es-ES_tradnl" sz="800" dirty="0" smtClean="0">
                <a:solidFill>
                  <a:schemeClr val="bg1">
                    <a:lumMod val="50000"/>
                  </a:schemeClr>
                </a:solidFill>
              </a:rPr>
              <a:t>CERTIFICADOS</a:t>
            </a:r>
          </a:p>
          <a:p>
            <a:pPr marL="171450" indent="-171450">
              <a:buFont typeface="Arial" panose="020B0604020202020204" pitchFamily="34" charset="0"/>
              <a:buChar char="•"/>
            </a:pPr>
            <a:r>
              <a:rPr lang="es-ES_tradnl" sz="800" dirty="0" smtClean="0">
                <a:solidFill>
                  <a:schemeClr val="bg1">
                    <a:lumMod val="50000"/>
                  </a:schemeClr>
                </a:solidFill>
              </a:rPr>
              <a:t>TASA /PAGO</a:t>
            </a:r>
          </a:p>
        </p:txBody>
      </p:sp>
      <p:pic>
        <p:nvPicPr>
          <p:cNvPr id="5" name="Imagen 4"/>
          <p:cNvPicPr>
            <a:picLocks noChangeAspect="1"/>
          </p:cNvPicPr>
          <p:nvPr/>
        </p:nvPicPr>
        <p:blipFill>
          <a:blip r:embed="rId4"/>
          <a:stretch>
            <a:fillRect/>
          </a:stretch>
        </p:blipFill>
        <p:spPr>
          <a:xfrm>
            <a:off x="630080" y="995746"/>
            <a:ext cx="2101101" cy="1154451"/>
          </a:xfrm>
          <a:prstGeom prst="rect">
            <a:avLst/>
          </a:prstGeom>
        </p:spPr>
      </p:pic>
      <p:sp>
        <p:nvSpPr>
          <p:cNvPr id="6" name="Llaves 5"/>
          <p:cNvSpPr/>
          <p:nvPr/>
        </p:nvSpPr>
        <p:spPr>
          <a:xfrm>
            <a:off x="611106" y="2284870"/>
            <a:ext cx="1069524" cy="360895"/>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Rectángulo 6"/>
          <p:cNvSpPr/>
          <p:nvPr/>
        </p:nvSpPr>
        <p:spPr>
          <a:xfrm>
            <a:off x="1667424" y="2328929"/>
            <a:ext cx="1630575" cy="246221"/>
          </a:xfrm>
          <a:prstGeom prst="rect">
            <a:avLst/>
          </a:prstGeom>
        </p:spPr>
        <p:txBody>
          <a:bodyPr wrap="none">
            <a:spAutoFit/>
          </a:bodyPr>
          <a:lstStyle/>
          <a:p>
            <a:r>
              <a:rPr lang="es-ES" sz="1000" dirty="0">
                <a:solidFill>
                  <a:srgbClr val="FF0000"/>
                </a:solidFill>
              </a:rPr>
              <a:t>altaDocumentoPresentador</a:t>
            </a:r>
            <a:endParaRPr lang="es-ES" sz="1000" dirty="0"/>
          </a:p>
        </p:txBody>
      </p:sp>
      <p:sp>
        <p:nvSpPr>
          <p:cNvPr id="3" name="Rectángulo 2"/>
          <p:cNvSpPr/>
          <p:nvPr/>
        </p:nvSpPr>
        <p:spPr>
          <a:xfrm>
            <a:off x="1087871" y="3118741"/>
            <a:ext cx="2868514" cy="577081"/>
          </a:xfrm>
          <a:prstGeom prst="rect">
            <a:avLst/>
          </a:prstGeom>
          <a:solidFill>
            <a:schemeClr val="bg1"/>
          </a:solidFill>
        </p:spPr>
        <p:txBody>
          <a:bodyPr wrap="square">
            <a:spAutoFit/>
          </a:bodyPr>
          <a:lstStyle/>
          <a:p>
            <a:pPr marL="228600" algn="just">
              <a:spcAft>
                <a:spcPts val="0"/>
              </a:spcAft>
            </a:pPr>
            <a:r>
              <a:rPr lang="es-ES_tradnl" sz="1050" dirty="0">
                <a:latin typeface="Calibri" panose="020F0502020204030204" pitchFamily="34" charset="0"/>
                <a:ea typeface="Times New Roman" panose="02020603050405020304" pitchFamily="18" charset="0"/>
                <a:cs typeface="Times New Roman" panose="02020603050405020304" pitchFamily="18" charset="0"/>
              </a:rPr>
              <a:t>https://sede.carm.es/presentador/?proc=</a:t>
            </a:r>
            <a:r>
              <a:rPr lang="es-ES_tradnl" sz="1050" dirty="0">
                <a:solidFill>
                  <a:srgbClr val="808080"/>
                </a:solidFill>
                <a:latin typeface="Calibri" panose="020F0502020204030204" pitchFamily="34" charset="0"/>
                <a:ea typeface="Times New Roman" panose="02020603050405020304" pitchFamily="18" charset="0"/>
                <a:cs typeface="Times New Roman" panose="02020603050405020304" pitchFamily="18" charset="0"/>
              </a:rPr>
              <a:t>Cod_Procedimiento</a:t>
            </a:r>
            <a:r>
              <a:rPr lang="es-ES_tradnl" sz="1050" dirty="0">
                <a:latin typeface="Calibri" panose="020F0502020204030204" pitchFamily="34" charset="0"/>
                <a:ea typeface="Times New Roman" panose="02020603050405020304" pitchFamily="18" charset="0"/>
                <a:cs typeface="Times New Roman" panose="02020603050405020304" pitchFamily="18" charset="0"/>
              </a:rPr>
              <a:t>&amp;sol=</a:t>
            </a:r>
            <a:r>
              <a:rPr lang="es-ES_tradnl" sz="1050" dirty="0">
                <a:solidFill>
                  <a:srgbClr val="808080"/>
                </a:solidFill>
                <a:latin typeface="Calibri" panose="020F0502020204030204" pitchFamily="34" charset="0"/>
                <a:ea typeface="Times New Roman" panose="02020603050405020304" pitchFamily="18" charset="0"/>
                <a:cs typeface="Times New Roman" panose="02020603050405020304" pitchFamily="18" charset="0"/>
              </a:rPr>
              <a:t>Identificador_solicitud</a:t>
            </a:r>
            <a:r>
              <a:rPr lang="es-ES_tradnl" sz="1050" dirty="0">
                <a:latin typeface="Calibri" panose="020F0502020204030204" pitchFamily="34" charset="0"/>
                <a:ea typeface="Times New Roman" panose="02020603050405020304" pitchFamily="18" charset="0"/>
                <a:cs typeface="Times New Roman" panose="02020603050405020304" pitchFamily="18" charset="0"/>
              </a:rPr>
              <a:t>&amp;uid=</a:t>
            </a:r>
            <a:r>
              <a:rPr lang="es-ES_tradnl" sz="1050" dirty="0">
                <a:solidFill>
                  <a:srgbClr val="808080"/>
                </a:solidFill>
                <a:latin typeface="Calibri" panose="020F0502020204030204" pitchFamily="34" charset="0"/>
                <a:ea typeface="Times New Roman" panose="02020603050405020304" pitchFamily="18" charset="0"/>
                <a:cs typeface="Times New Roman" panose="02020603050405020304" pitchFamily="18" charset="0"/>
              </a:rPr>
              <a:t>uid_documento_XML</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60" name="Conector angular 59"/>
          <p:cNvCxnSpPr>
            <a:endCxn id="3" idx="1"/>
          </p:cNvCxnSpPr>
          <p:nvPr/>
        </p:nvCxnSpPr>
        <p:spPr>
          <a:xfrm rot="16200000" flipH="1">
            <a:off x="739773" y="3059184"/>
            <a:ext cx="550580" cy="14561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p:nvPr/>
        </p:nvCxnSpPr>
        <p:spPr>
          <a:xfrm flipV="1">
            <a:off x="3956385" y="3289087"/>
            <a:ext cx="7575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ángulo 65"/>
          <p:cNvSpPr/>
          <p:nvPr/>
        </p:nvSpPr>
        <p:spPr>
          <a:xfrm>
            <a:off x="4814408" y="3755003"/>
            <a:ext cx="1891865" cy="246221"/>
          </a:xfrm>
          <a:prstGeom prst="rect">
            <a:avLst/>
          </a:prstGeom>
        </p:spPr>
        <p:txBody>
          <a:bodyPr wrap="none">
            <a:spAutoFit/>
          </a:bodyPr>
          <a:lstStyle/>
          <a:p>
            <a:pPr algn="just">
              <a:spcAft>
                <a:spcPts val="0"/>
              </a:spcAft>
            </a:pPr>
            <a:r>
              <a:rPr lang="es-ES_tradnl" sz="1000" dirty="0" err="1">
                <a:solidFill>
                  <a:schemeClr val="bg1">
                    <a:lumMod val="65000"/>
                  </a:schemeClr>
                </a:solidFill>
              </a:rPr>
              <a:t>entregaDocumentosPresentador</a:t>
            </a:r>
            <a:endParaRPr lang="es-ES" sz="1000" dirty="0">
              <a:solidFill>
                <a:schemeClr val="bg1">
                  <a:lumMod val="65000"/>
                </a:schemeClr>
              </a:solidFill>
            </a:endParaRPr>
          </a:p>
        </p:txBody>
      </p:sp>
      <p:sp>
        <p:nvSpPr>
          <p:cNvPr id="10" name="CuadroTexto 9"/>
          <p:cNvSpPr txBox="1"/>
          <p:nvPr/>
        </p:nvSpPr>
        <p:spPr>
          <a:xfrm>
            <a:off x="3576720" y="893484"/>
            <a:ext cx="2604624" cy="1384995"/>
          </a:xfrm>
          <a:prstGeom prst="rect">
            <a:avLst/>
          </a:prstGeom>
          <a:noFill/>
        </p:spPr>
        <p:txBody>
          <a:bodyPr wrap="none" rtlCol="0">
            <a:spAutoFit/>
          </a:bodyPr>
          <a:lstStyle/>
          <a:p>
            <a:r>
              <a:rPr lang="es-ES_tradnl" dirty="0" smtClean="0">
                <a:solidFill>
                  <a:schemeClr val="bg1">
                    <a:lumMod val="95000"/>
                  </a:schemeClr>
                </a:solidFill>
              </a:rPr>
              <a:t>Diseño</a:t>
            </a:r>
          </a:p>
          <a:p>
            <a:r>
              <a:rPr lang="es-ES_tradnl" dirty="0" smtClean="0">
                <a:solidFill>
                  <a:schemeClr val="bg1">
                    <a:lumMod val="95000"/>
                  </a:schemeClr>
                </a:solidFill>
              </a:rPr>
              <a:t>Renovación componentes</a:t>
            </a:r>
          </a:p>
          <a:p>
            <a:r>
              <a:rPr lang="es-ES_tradnl" sz="1050" b="1" dirty="0" err="1" smtClean="0">
                <a:solidFill>
                  <a:schemeClr val="bg1">
                    <a:lumMod val="95000"/>
                  </a:schemeClr>
                </a:solidFill>
              </a:rPr>
              <a:t>Primefaces</a:t>
            </a:r>
            <a:r>
              <a:rPr lang="es-ES_tradnl" sz="1050" b="1" dirty="0" smtClean="0">
                <a:solidFill>
                  <a:schemeClr val="bg1">
                    <a:lumMod val="95000"/>
                  </a:schemeClr>
                </a:solidFill>
              </a:rPr>
              <a:t>, jsf2, </a:t>
            </a:r>
            <a:r>
              <a:rPr lang="es-ES_tradnl" sz="1050" b="1" dirty="0" err="1" smtClean="0">
                <a:solidFill>
                  <a:schemeClr val="bg1">
                    <a:lumMod val="95000"/>
                  </a:schemeClr>
                </a:solidFill>
              </a:rPr>
              <a:t>hibernate</a:t>
            </a:r>
            <a:r>
              <a:rPr lang="es-ES_tradnl" sz="1050" b="1" dirty="0" smtClean="0">
                <a:solidFill>
                  <a:schemeClr val="bg1">
                    <a:lumMod val="95000"/>
                  </a:schemeClr>
                </a:solidFill>
              </a:rPr>
              <a:t> 4.5</a:t>
            </a:r>
          </a:p>
          <a:p>
            <a:r>
              <a:rPr lang="es-ES_tradnl" dirty="0" smtClean="0">
                <a:solidFill>
                  <a:schemeClr val="bg1">
                    <a:lumMod val="95000"/>
                  </a:schemeClr>
                </a:solidFill>
              </a:rPr>
              <a:t>Autenticación</a:t>
            </a:r>
          </a:p>
          <a:p>
            <a:r>
              <a:rPr lang="es-ES_tradnl" dirty="0" err="1" smtClean="0">
                <a:solidFill>
                  <a:schemeClr val="bg1">
                    <a:lumMod val="95000"/>
                  </a:schemeClr>
                </a:solidFill>
              </a:rPr>
              <a:t>Rest</a:t>
            </a:r>
            <a:endParaRPr lang="es-ES" dirty="0">
              <a:solidFill>
                <a:schemeClr val="bg1">
                  <a:lumMod val="95000"/>
                </a:schemeClr>
              </a:solidFill>
            </a:endParaRPr>
          </a:p>
        </p:txBody>
      </p:sp>
      <p:sp>
        <p:nvSpPr>
          <p:cNvPr id="8" name="Rectángulo 7"/>
          <p:cNvSpPr/>
          <p:nvPr/>
        </p:nvSpPr>
        <p:spPr>
          <a:xfrm>
            <a:off x="540387" y="4673278"/>
            <a:ext cx="9347199" cy="430887"/>
          </a:xfrm>
          <a:prstGeom prst="rect">
            <a:avLst/>
          </a:prstGeom>
        </p:spPr>
        <p:txBody>
          <a:bodyPr wrap="square">
            <a:spAutoFit/>
          </a:bodyPr>
          <a:lstStyle/>
          <a:p>
            <a:pPr>
              <a:spcAft>
                <a:spcPts val="0"/>
              </a:spcAft>
            </a:pPr>
            <a:r>
              <a:rPr lang="es-ES" sz="1100"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5"/>
              </a:rPr>
              <a:t>https://presentador-pru.carm.es/presentador/?proc=867&amp;sol=PRUEBA00000000000001&amp;guid=4b100789-0512-adef-914140428240</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1100"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6"/>
              </a:rPr>
              <a:t>https://presentador-pru.carm.es/presentador/?proc=867&amp;sol=PRUEBA00000000000002&amp;guid=4b12fc15-0512-7a39-241145936118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3950644993"/>
              </p:ext>
            </p:extLst>
          </p:nvPr>
        </p:nvGraphicFramePr>
        <p:xfrm>
          <a:off x="5700713" y="6137275"/>
          <a:ext cx="895350" cy="525463"/>
        </p:xfrm>
        <a:graphic>
          <a:graphicData uri="http://schemas.openxmlformats.org/presentationml/2006/ole">
            <mc:AlternateContent xmlns:mc="http://schemas.openxmlformats.org/markup-compatibility/2006">
              <mc:Choice xmlns:v="urn:schemas-microsoft-com:vml" Requires="v">
                <p:oleObj spid="_x0000_s1034" name="Objeto empaquetador del shell" showAsIcon="1" r:id="rId7" imgW="894600" imgH="525600" progId="Package">
                  <p:embed/>
                </p:oleObj>
              </mc:Choice>
              <mc:Fallback>
                <p:oleObj name="Objeto empaquetador del shell" showAsIcon="1" r:id="rId7" imgW="894600" imgH="525600" progId="Package">
                  <p:embed/>
                  <p:pic>
                    <p:nvPicPr>
                      <p:cNvPr id="0" name=""/>
                      <p:cNvPicPr/>
                      <p:nvPr/>
                    </p:nvPicPr>
                    <p:blipFill>
                      <a:blip r:embed="rId8"/>
                      <a:stretch>
                        <a:fillRect/>
                      </a:stretch>
                    </p:blipFill>
                    <p:spPr>
                      <a:xfrm>
                        <a:off x="5700713" y="6137275"/>
                        <a:ext cx="895350" cy="525463"/>
                      </a:xfrm>
                      <a:prstGeom prst="rect">
                        <a:avLst/>
                      </a:prstGeom>
                    </p:spPr>
                  </p:pic>
                </p:oleObj>
              </mc:Fallback>
            </mc:AlternateContent>
          </a:graphicData>
        </a:graphic>
      </p:graphicFrame>
    </p:spTree>
    <p:extLst>
      <p:ext uri="{BB962C8B-B14F-4D97-AF65-F5344CB8AC3E}">
        <p14:creationId xmlns:p14="http://schemas.microsoft.com/office/powerpoint/2010/main" val="3638695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CHA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bg1">
              <a:lumMod val="7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lantilla-CHAP.pptx" id="{546C84CD-C2DD-43EA-BD72-A56E433F9965}" vid="{21B1E87D-2FEF-4C1A-A771-815F37F66AA5}"/>
    </a:ext>
  </a:extLst>
</a:theme>
</file>

<file path=docProps/app.xml><?xml version="1.0" encoding="utf-8"?>
<Properties xmlns="http://schemas.openxmlformats.org/officeDocument/2006/extended-properties" xmlns:vt="http://schemas.openxmlformats.org/officeDocument/2006/docPropsVTypes">
  <Template>Plantilla-CHAP</Template>
  <TotalTime>7668</TotalTime>
  <Words>2120</Words>
  <Application>Microsoft Office PowerPoint</Application>
  <PresentationFormat>Presentación en pantalla (4:3)</PresentationFormat>
  <Paragraphs>708</Paragraphs>
  <Slides>30</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8" baseType="lpstr">
      <vt:lpstr>Aharoni</vt:lpstr>
      <vt:lpstr>Arial</vt:lpstr>
      <vt:lpstr>Calibri</vt:lpstr>
      <vt:lpstr>Calibri Light</vt:lpstr>
      <vt:lpstr>Symbol</vt:lpstr>
      <vt:lpstr>Times New Roman</vt:lpstr>
      <vt:lpstr>Plantilla-CHAP</vt:lpstr>
      <vt:lpstr>Objeto empaquetador del shell</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vector>
  </TitlesOfParts>
  <Company>SIAC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OLMEDO CHICA, MIGUEL ANGEL</dc:creator>
  <cp:lastModifiedBy>OLMEDO CHICA, MIGUEL ANGEL</cp:lastModifiedBy>
  <cp:revision>273</cp:revision>
  <dcterms:created xsi:type="dcterms:W3CDTF">2016-09-23T06:59:20Z</dcterms:created>
  <dcterms:modified xsi:type="dcterms:W3CDTF">2017-12-18T09:50:12Z</dcterms:modified>
</cp:coreProperties>
</file>